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handoutMasterIdLst>
    <p:handoutMasterId r:id="rId19"/>
  </p:handoutMasterIdLst>
  <p:sldIdLst>
    <p:sldId id="256" r:id="rId2"/>
    <p:sldId id="258" r:id="rId3"/>
    <p:sldId id="259" r:id="rId4"/>
    <p:sldId id="260" r:id="rId5"/>
    <p:sldId id="261" r:id="rId6"/>
    <p:sldId id="263" r:id="rId7"/>
    <p:sldId id="262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3" r:id="rId16"/>
    <p:sldId id="272" r:id="rId17"/>
    <p:sldId id="274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285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-3858" y="-10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5477993-7B62-4627-9A6B-AA6770289738}" type="doc">
      <dgm:prSet loTypeId="urn:microsoft.com/office/officeart/2005/8/layout/hierarchy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21A3846-66E8-4AF1-9331-46A8525A5285}">
      <dgm:prSet phldrT="[Текст]"/>
      <dgm:spPr/>
      <dgm:t>
        <a:bodyPr/>
        <a:lstStyle/>
        <a:p>
          <a:r>
            <a:rPr lang="uk-UA" dirty="0" smtClean="0"/>
            <a:t>Типологія проектів</a:t>
          </a:r>
          <a:endParaRPr lang="ru-RU" dirty="0"/>
        </a:p>
      </dgm:t>
    </dgm:pt>
    <dgm:pt modelId="{8B7CED51-5918-4659-8F04-2566B5CDC295}" type="parTrans" cxnId="{DEB9477F-100F-4DD1-8C16-E7C6E0A9E2F4}">
      <dgm:prSet/>
      <dgm:spPr/>
      <dgm:t>
        <a:bodyPr/>
        <a:lstStyle/>
        <a:p>
          <a:endParaRPr lang="ru-RU"/>
        </a:p>
      </dgm:t>
    </dgm:pt>
    <dgm:pt modelId="{26915E8D-1ED3-4623-B677-B8585C5594AD}" type="sibTrans" cxnId="{DEB9477F-100F-4DD1-8C16-E7C6E0A9E2F4}">
      <dgm:prSet/>
      <dgm:spPr/>
      <dgm:t>
        <a:bodyPr/>
        <a:lstStyle/>
        <a:p>
          <a:endParaRPr lang="ru-RU"/>
        </a:p>
      </dgm:t>
    </dgm:pt>
    <dgm:pt modelId="{445AB9A5-396E-487E-8DDA-BD24466E60C0}">
      <dgm:prSet phldrT="[Текст]"/>
      <dgm:spPr/>
      <dgm:t>
        <a:bodyPr/>
        <a:lstStyle/>
        <a:p>
          <a:r>
            <a:rPr lang="uk-UA" dirty="0" smtClean="0"/>
            <a:t>Дослідницькі</a:t>
          </a:r>
          <a:endParaRPr lang="ru-RU" dirty="0"/>
        </a:p>
      </dgm:t>
    </dgm:pt>
    <dgm:pt modelId="{50A4B7F3-ABF0-4FBB-8161-2E9A67338542}" type="parTrans" cxnId="{75722703-3487-4FBD-A7E3-393C2C086D97}">
      <dgm:prSet/>
      <dgm:spPr/>
      <dgm:t>
        <a:bodyPr/>
        <a:lstStyle/>
        <a:p>
          <a:endParaRPr lang="ru-RU"/>
        </a:p>
      </dgm:t>
    </dgm:pt>
    <dgm:pt modelId="{7E652D83-8915-49EC-A91B-10186DC5105B}" type="sibTrans" cxnId="{75722703-3487-4FBD-A7E3-393C2C086D97}">
      <dgm:prSet/>
      <dgm:spPr/>
      <dgm:t>
        <a:bodyPr/>
        <a:lstStyle/>
        <a:p>
          <a:endParaRPr lang="ru-RU"/>
        </a:p>
      </dgm:t>
    </dgm:pt>
    <dgm:pt modelId="{9A915136-6A87-472E-A874-21D6F3EC33AD}">
      <dgm:prSet phldrT="[Текст]"/>
      <dgm:spPr/>
      <dgm:t>
        <a:bodyPr/>
        <a:lstStyle/>
        <a:p>
          <a:r>
            <a:rPr lang="uk-UA" dirty="0" smtClean="0"/>
            <a:t>Творчі</a:t>
          </a:r>
          <a:endParaRPr lang="ru-RU" dirty="0"/>
        </a:p>
      </dgm:t>
    </dgm:pt>
    <dgm:pt modelId="{E52061B4-C71D-439C-85EF-2C1BFEFA1BF8}" type="parTrans" cxnId="{0C7241B3-ACC1-4DA5-945B-250D969E1B29}">
      <dgm:prSet/>
      <dgm:spPr/>
      <dgm:t>
        <a:bodyPr/>
        <a:lstStyle/>
        <a:p>
          <a:endParaRPr lang="ru-RU"/>
        </a:p>
      </dgm:t>
    </dgm:pt>
    <dgm:pt modelId="{94D6BF06-D204-4ED6-945E-D9FBFD43806F}" type="sibTrans" cxnId="{0C7241B3-ACC1-4DA5-945B-250D969E1B29}">
      <dgm:prSet/>
      <dgm:spPr/>
      <dgm:t>
        <a:bodyPr/>
        <a:lstStyle/>
        <a:p>
          <a:endParaRPr lang="ru-RU"/>
        </a:p>
      </dgm:t>
    </dgm:pt>
    <dgm:pt modelId="{E51A7030-1101-4D93-B7B1-0A0E523AFA13}">
      <dgm:prSet phldrT="[Текст]"/>
      <dgm:spPr/>
      <dgm:t>
        <a:bodyPr/>
        <a:lstStyle/>
        <a:p>
          <a:r>
            <a:rPr lang="uk-UA" dirty="0" smtClean="0"/>
            <a:t>Рольові, ігрові</a:t>
          </a:r>
          <a:endParaRPr lang="ru-RU" dirty="0"/>
        </a:p>
      </dgm:t>
    </dgm:pt>
    <dgm:pt modelId="{89E31406-7DE1-4CB1-AF74-143434668F7A}" type="parTrans" cxnId="{A0E0BFC9-FB02-41CF-B7B0-5D11EBA74026}">
      <dgm:prSet/>
      <dgm:spPr/>
      <dgm:t>
        <a:bodyPr/>
        <a:lstStyle/>
        <a:p>
          <a:endParaRPr lang="ru-RU"/>
        </a:p>
      </dgm:t>
    </dgm:pt>
    <dgm:pt modelId="{DAE08DA7-0C3D-4C41-AFD5-C49294541464}" type="sibTrans" cxnId="{A0E0BFC9-FB02-41CF-B7B0-5D11EBA74026}">
      <dgm:prSet/>
      <dgm:spPr/>
      <dgm:t>
        <a:bodyPr/>
        <a:lstStyle/>
        <a:p>
          <a:endParaRPr lang="ru-RU"/>
        </a:p>
      </dgm:t>
    </dgm:pt>
    <dgm:pt modelId="{7B44143A-4ADC-4D10-8145-7BD927B66EC7}">
      <dgm:prSet phldrT="[Текст]"/>
      <dgm:spPr/>
      <dgm:t>
        <a:bodyPr/>
        <a:lstStyle/>
        <a:p>
          <a:r>
            <a:rPr lang="uk-UA" dirty="0" smtClean="0"/>
            <a:t>Інформаційні</a:t>
          </a:r>
          <a:endParaRPr lang="ru-RU" dirty="0"/>
        </a:p>
      </dgm:t>
    </dgm:pt>
    <dgm:pt modelId="{B4F14DC4-A15C-485C-B943-BD9A55F47F51}" type="parTrans" cxnId="{67A3472F-817C-44CE-AED9-429DA116559D}">
      <dgm:prSet/>
      <dgm:spPr/>
      <dgm:t>
        <a:bodyPr/>
        <a:lstStyle/>
        <a:p>
          <a:endParaRPr lang="ru-RU"/>
        </a:p>
      </dgm:t>
    </dgm:pt>
    <dgm:pt modelId="{BDE77D24-BCB6-4124-AC20-F8F46B79BDE9}" type="sibTrans" cxnId="{67A3472F-817C-44CE-AED9-429DA116559D}">
      <dgm:prSet/>
      <dgm:spPr/>
      <dgm:t>
        <a:bodyPr/>
        <a:lstStyle/>
        <a:p>
          <a:endParaRPr lang="ru-RU"/>
        </a:p>
      </dgm:t>
    </dgm:pt>
    <dgm:pt modelId="{C87D8F90-5DCD-486F-8331-5616D9C3FB5D}">
      <dgm:prSet phldrT="[Текст]"/>
      <dgm:spPr/>
      <dgm:t>
        <a:bodyPr/>
        <a:lstStyle/>
        <a:p>
          <a:r>
            <a:rPr lang="uk-UA" dirty="0" smtClean="0"/>
            <a:t>Прикладні</a:t>
          </a:r>
          <a:endParaRPr lang="ru-RU" dirty="0"/>
        </a:p>
      </dgm:t>
    </dgm:pt>
    <dgm:pt modelId="{7974B312-7BC3-40FD-A9AE-FE7D3BA3BF0E}" type="parTrans" cxnId="{96438ADB-8400-4337-AD2D-5621618C4F50}">
      <dgm:prSet/>
      <dgm:spPr/>
      <dgm:t>
        <a:bodyPr/>
        <a:lstStyle/>
        <a:p>
          <a:endParaRPr lang="ru-RU"/>
        </a:p>
      </dgm:t>
    </dgm:pt>
    <dgm:pt modelId="{7DE8733E-F357-4C5D-A187-279038BC34B6}" type="sibTrans" cxnId="{96438ADB-8400-4337-AD2D-5621618C4F50}">
      <dgm:prSet/>
      <dgm:spPr/>
      <dgm:t>
        <a:bodyPr/>
        <a:lstStyle/>
        <a:p>
          <a:endParaRPr lang="ru-RU"/>
        </a:p>
      </dgm:t>
    </dgm:pt>
    <dgm:pt modelId="{0EF01ECD-5CE6-4A34-B62C-5AAFD45A8733}" type="pres">
      <dgm:prSet presAssocID="{15477993-7B62-4627-9A6B-AA6770289738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A6F1C22E-D6B6-4160-A805-4BEE54D25C7D}" type="pres">
      <dgm:prSet presAssocID="{D21A3846-66E8-4AF1-9331-46A8525A5285}" presName="vertOne" presStyleCnt="0"/>
      <dgm:spPr/>
    </dgm:pt>
    <dgm:pt modelId="{13F8A19B-B241-4453-A0FA-6687104BFC3D}" type="pres">
      <dgm:prSet presAssocID="{D21A3846-66E8-4AF1-9331-46A8525A5285}" presName="txOne" presStyleLbl="node0" presStyleIdx="0" presStyleCnt="1" custScaleX="6598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7438DBE-DE85-432B-98A6-F58D5B583FDF}" type="pres">
      <dgm:prSet presAssocID="{D21A3846-66E8-4AF1-9331-46A8525A5285}" presName="parTransOne" presStyleCnt="0"/>
      <dgm:spPr/>
    </dgm:pt>
    <dgm:pt modelId="{0773D99B-5A91-49A5-BF33-192DF7666387}" type="pres">
      <dgm:prSet presAssocID="{D21A3846-66E8-4AF1-9331-46A8525A5285}" presName="horzOne" presStyleCnt="0"/>
      <dgm:spPr/>
    </dgm:pt>
    <dgm:pt modelId="{8D7EF976-CAE1-4A25-9A50-34228958A506}" type="pres">
      <dgm:prSet presAssocID="{445AB9A5-396E-487E-8DDA-BD24466E60C0}" presName="vertTwo" presStyleCnt="0"/>
      <dgm:spPr/>
    </dgm:pt>
    <dgm:pt modelId="{55138AD8-3BFA-4193-9361-A9C5BA8233B6}" type="pres">
      <dgm:prSet presAssocID="{445AB9A5-396E-487E-8DDA-BD24466E60C0}" presName="txTwo" presStyleLbl="node2" presStyleIdx="0" presStyleCnt="2" custScaleX="49344" custLinFactNeighborX="-26029" custLinFactNeighborY="-1196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F295C15-4613-475C-9677-1449FB110CB5}" type="pres">
      <dgm:prSet presAssocID="{445AB9A5-396E-487E-8DDA-BD24466E60C0}" presName="parTransTwo" presStyleCnt="0"/>
      <dgm:spPr/>
    </dgm:pt>
    <dgm:pt modelId="{BA5BA123-FBFA-4224-B0FB-EEC50C8FF874}" type="pres">
      <dgm:prSet presAssocID="{445AB9A5-396E-487E-8DDA-BD24466E60C0}" presName="horzTwo" presStyleCnt="0"/>
      <dgm:spPr/>
    </dgm:pt>
    <dgm:pt modelId="{F0F73AE7-D474-4BB7-AF96-1E9CE0043D58}" type="pres">
      <dgm:prSet presAssocID="{9A915136-6A87-472E-A874-21D6F3EC33AD}" presName="vertThree" presStyleCnt="0"/>
      <dgm:spPr/>
    </dgm:pt>
    <dgm:pt modelId="{08137ADE-2385-4D04-AF0B-63C994AAF67C}" type="pres">
      <dgm:prSet presAssocID="{9A915136-6A87-472E-A874-21D6F3EC33AD}" presName="txThree" presStyleLbl="node3" presStyleIdx="0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08BACE3-B526-4E56-88E6-24FFFFF71340}" type="pres">
      <dgm:prSet presAssocID="{9A915136-6A87-472E-A874-21D6F3EC33AD}" presName="horzThree" presStyleCnt="0"/>
      <dgm:spPr/>
    </dgm:pt>
    <dgm:pt modelId="{440CFF59-B374-4603-8F6E-2D53E4215700}" type="pres">
      <dgm:prSet presAssocID="{94D6BF06-D204-4ED6-945E-D9FBFD43806F}" presName="sibSpaceThree" presStyleCnt="0"/>
      <dgm:spPr/>
    </dgm:pt>
    <dgm:pt modelId="{3F2FAB22-B186-4D27-BD4B-0B5FD31FA07E}" type="pres">
      <dgm:prSet presAssocID="{E51A7030-1101-4D93-B7B1-0A0E523AFA13}" presName="vertThree" presStyleCnt="0"/>
      <dgm:spPr/>
    </dgm:pt>
    <dgm:pt modelId="{7F1AA398-DB4D-404B-82F1-69B3A1413020}" type="pres">
      <dgm:prSet presAssocID="{E51A7030-1101-4D93-B7B1-0A0E523AFA13}" presName="txThree" presStyleLbl="node3" presStyleIdx="1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99826C8-A122-4BF0-AAF4-36FA266DAE3C}" type="pres">
      <dgm:prSet presAssocID="{E51A7030-1101-4D93-B7B1-0A0E523AFA13}" presName="horzThree" presStyleCnt="0"/>
      <dgm:spPr/>
    </dgm:pt>
    <dgm:pt modelId="{0C1ED35B-4B56-48FE-B3E7-1A54C92C2034}" type="pres">
      <dgm:prSet presAssocID="{7E652D83-8915-49EC-A91B-10186DC5105B}" presName="sibSpaceTwo" presStyleCnt="0"/>
      <dgm:spPr/>
    </dgm:pt>
    <dgm:pt modelId="{47004A4F-C8C3-4ABD-944A-22D18DDF7A74}" type="pres">
      <dgm:prSet presAssocID="{7B44143A-4ADC-4D10-8145-7BD927B66EC7}" presName="vertTwo" presStyleCnt="0"/>
      <dgm:spPr/>
    </dgm:pt>
    <dgm:pt modelId="{81947E95-15C8-400A-B7EE-2355B124A83B}" type="pres">
      <dgm:prSet presAssocID="{7B44143A-4ADC-4D10-8145-7BD927B66EC7}" presName="txTwo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8220B47-5B65-4872-B12E-F4DA0D5E0ABD}" type="pres">
      <dgm:prSet presAssocID="{7B44143A-4ADC-4D10-8145-7BD927B66EC7}" presName="parTransTwo" presStyleCnt="0"/>
      <dgm:spPr/>
    </dgm:pt>
    <dgm:pt modelId="{CF73A93A-0E39-47F7-AE33-DB615F135E1C}" type="pres">
      <dgm:prSet presAssocID="{7B44143A-4ADC-4D10-8145-7BD927B66EC7}" presName="horzTwo" presStyleCnt="0"/>
      <dgm:spPr/>
    </dgm:pt>
    <dgm:pt modelId="{2BFCF52C-980F-4747-BBD5-E28C06BF5F88}" type="pres">
      <dgm:prSet presAssocID="{C87D8F90-5DCD-486F-8331-5616D9C3FB5D}" presName="vertThree" presStyleCnt="0"/>
      <dgm:spPr/>
    </dgm:pt>
    <dgm:pt modelId="{F72E70EB-FC37-4146-9C43-55743F09E845}" type="pres">
      <dgm:prSet presAssocID="{C87D8F90-5DCD-486F-8331-5616D9C3FB5D}" presName="txThree" presStyleLbl="node3" presStyleIdx="2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8578F16-B903-4E0B-96F7-4570F0A6DDB2}" type="pres">
      <dgm:prSet presAssocID="{C87D8F90-5DCD-486F-8331-5616D9C3FB5D}" presName="horzThree" presStyleCnt="0"/>
      <dgm:spPr/>
    </dgm:pt>
  </dgm:ptLst>
  <dgm:cxnLst>
    <dgm:cxn modelId="{67A3472F-817C-44CE-AED9-429DA116559D}" srcId="{D21A3846-66E8-4AF1-9331-46A8525A5285}" destId="{7B44143A-4ADC-4D10-8145-7BD927B66EC7}" srcOrd="1" destOrd="0" parTransId="{B4F14DC4-A15C-485C-B943-BD9A55F47F51}" sibTransId="{BDE77D24-BCB6-4124-AC20-F8F46B79BDE9}"/>
    <dgm:cxn modelId="{DD63C4C2-4DF4-4364-90E9-713351C64C79}" type="presOf" srcId="{445AB9A5-396E-487E-8DDA-BD24466E60C0}" destId="{55138AD8-3BFA-4193-9361-A9C5BA8233B6}" srcOrd="0" destOrd="0" presId="urn:microsoft.com/office/officeart/2005/8/layout/hierarchy4"/>
    <dgm:cxn modelId="{A0E0BFC9-FB02-41CF-B7B0-5D11EBA74026}" srcId="{445AB9A5-396E-487E-8DDA-BD24466E60C0}" destId="{E51A7030-1101-4D93-B7B1-0A0E523AFA13}" srcOrd="1" destOrd="0" parTransId="{89E31406-7DE1-4CB1-AF74-143434668F7A}" sibTransId="{DAE08DA7-0C3D-4C41-AFD5-C49294541464}"/>
    <dgm:cxn modelId="{DEB9477F-100F-4DD1-8C16-E7C6E0A9E2F4}" srcId="{15477993-7B62-4627-9A6B-AA6770289738}" destId="{D21A3846-66E8-4AF1-9331-46A8525A5285}" srcOrd="0" destOrd="0" parTransId="{8B7CED51-5918-4659-8F04-2566B5CDC295}" sibTransId="{26915E8D-1ED3-4623-B677-B8585C5594AD}"/>
    <dgm:cxn modelId="{75722703-3487-4FBD-A7E3-393C2C086D97}" srcId="{D21A3846-66E8-4AF1-9331-46A8525A5285}" destId="{445AB9A5-396E-487E-8DDA-BD24466E60C0}" srcOrd="0" destOrd="0" parTransId="{50A4B7F3-ABF0-4FBB-8161-2E9A67338542}" sibTransId="{7E652D83-8915-49EC-A91B-10186DC5105B}"/>
    <dgm:cxn modelId="{9C0991D8-56A6-48C9-AD8D-E50ABCD6D5AC}" type="presOf" srcId="{7B44143A-4ADC-4D10-8145-7BD927B66EC7}" destId="{81947E95-15C8-400A-B7EE-2355B124A83B}" srcOrd="0" destOrd="0" presId="urn:microsoft.com/office/officeart/2005/8/layout/hierarchy4"/>
    <dgm:cxn modelId="{C86A6A56-5772-4BC9-B4D2-1C3DC61B3156}" type="presOf" srcId="{E51A7030-1101-4D93-B7B1-0A0E523AFA13}" destId="{7F1AA398-DB4D-404B-82F1-69B3A1413020}" srcOrd="0" destOrd="0" presId="urn:microsoft.com/office/officeart/2005/8/layout/hierarchy4"/>
    <dgm:cxn modelId="{23AA92EB-8AC0-4080-A4DD-5FD6E0B4822F}" type="presOf" srcId="{D21A3846-66E8-4AF1-9331-46A8525A5285}" destId="{13F8A19B-B241-4453-A0FA-6687104BFC3D}" srcOrd="0" destOrd="0" presId="urn:microsoft.com/office/officeart/2005/8/layout/hierarchy4"/>
    <dgm:cxn modelId="{F35C3076-3D0E-4D86-A790-8DDB7144073C}" type="presOf" srcId="{C87D8F90-5DCD-486F-8331-5616D9C3FB5D}" destId="{F72E70EB-FC37-4146-9C43-55743F09E845}" srcOrd="0" destOrd="0" presId="urn:microsoft.com/office/officeart/2005/8/layout/hierarchy4"/>
    <dgm:cxn modelId="{58464F68-C5B3-420A-B618-304F01FA44EB}" type="presOf" srcId="{15477993-7B62-4627-9A6B-AA6770289738}" destId="{0EF01ECD-5CE6-4A34-B62C-5AAFD45A8733}" srcOrd="0" destOrd="0" presId="urn:microsoft.com/office/officeart/2005/8/layout/hierarchy4"/>
    <dgm:cxn modelId="{D7C788B8-A780-40D7-A339-FC0949220898}" type="presOf" srcId="{9A915136-6A87-472E-A874-21D6F3EC33AD}" destId="{08137ADE-2385-4D04-AF0B-63C994AAF67C}" srcOrd="0" destOrd="0" presId="urn:microsoft.com/office/officeart/2005/8/layout/hierarchy4"/>
    <dgm:cxn modelId="{96438ADB-8400-4337-AD2D-5621618C4F50}" srcId="{7B44143A-4ADC-4D10-8145-7BD927B66EC7}" destId="{C87D8F90-5DCD-486F-8331-5616D9C3FB5D}" srcOrd="0" destOrd="0" parTransId="{7974B312-7BC3-40FD-A9AE-FE7D3BA3BF0E}" sibTransId="{7DE8733E-F357-4C5D-A187-279038BC34B6}"/>
    <dgm:cxn modelId="{0C7241B3-ACC1-4DA5-945B-250D969E1B29}" srcId="{445AB9A5-396E-487E-8DDA-BD24466E60C0}" destId="{9A915136-6A87-472E-A874-21D6F3EC33AD}" srcOrd="0" destOrd="0" parTransId="{E52061B4-C71D-439C-85EF-2C1BFEFA1BF8}" sibTransId="{94D6BF06-D204-4ED6-945E-D9FBFD43806F}"/>
    <dgm:cxn modelId="{ED326B10-0413-44AD-A01E-F33B3DEE7021}" type="presParOf" srcId="{0EF01ECD-5CE6-4A34-B62C-5AAFD45A8733}" destId="{A6F1C22E-D6B6-4160-A805-4BEE54D25C7D}" srcOrd="0" destOrd="0" presId="urn:microsoft.com/office/officeart/2005/8/layout/hierarchy4"/>
    <dgm:cxn modelId="{7121ED6A-F098-44A2-88EC-86B706C76004}" type="presParOf" srcId="{A6F1C22E-D6B6-4160-A805-4BEE54D25C7D}" destId="{13F8A19B-B241-4453-A0FA-6687104BFC3D}" srcOrd="0" destOrd="0" presId="urn:microsoft.com/office/officeart/2005/8/layout/hierarchy4"/>
    <dgm:cxn modelId="{74A6A0DB-B51D-466E-A596-225CF2372023}" type="presParOf" srcId="{A6F1C22E-D6B6-4160-A805-4BEE54D25C7D}" destId="{A7438DBE-DE85-432B-98A6-F58D5B583FDF}" srcOrd="1" destOrd="0" presId="urn:microsoft.com/office/officeart/2005/8/layout/hierarchy4"/>
    <dgm:cxn modelId="{A5FD3571-2F47-4239-B9C8-8810D7653037}" type="presParOf" srcId="{A6F1C22E-D6B6-4160-A805-4BEE54D25C7D}" destId="{0773D99B-5A91-49A5-BF33-192DF7666387}" srcOrd="2" destOrd="0" presId="urn:microsoft.com/office/officeart/2005/8/layout/hierarchy4"/>
    <dgm:cxn modelId="{14AF290B-FA68-42DC-AD75-02E85ABF827C}" type="presParOf" srcId="{0773D99B-5A91-49A5-BF33-192DF7666387}" destId="{8D7EF976-CAE1-4A25-9A50-34228958A506}" srcOrd="0" destOrd="0" presId="urn:microsoft.com/office/officeart/2005/8/layout/hierarchy4"/>
    <dgm:cxn modelId="{C19395E6-A822-4498-8F4F-8692737961BC}" type="presParOf" srcId="{8D7EF976-CAE1-4A25-9A50-34228958A506}" destId="{55138AD8-3BFA-4193-9361-A9C5BA8233B6}" srcOrd="0" destOrd="0" presId="urn:microsoft.com/office/officeart/2005/8/layout/hierarchy4"/>
    <dgm:cxn modelId="{4E019429-92B3-4337-9344-7F555DB44F4A}" type="presParOf" srcId="{8D7EF976-CAE1-4A25-9A50-34228958A506}" destId="{3F295C15-4613-475C-9677-1449FB110CB5}" srcOrd="1" destOrd="0" presId="urn:microsoft.com/office/officeart/2005/8/layout/hierarchy4"/>
    <dgm:cxn modelId="{64405D9E-2743-41FB-8B12-735F549FFC45}" type="presParOf" srcId="{8D7EF976-CAE1-4A25-9A50-34228958A506}" destId="{BA5BA123-FBFA-4224-B0FB-EEC50C8FF874}" srcOrd="2" destOrd="0" presId="urn:microsoft.com/office/officeart/2005/8/layout/hierarchy4"/>
    <dgm:cxn modelId="{3C2D138B-C1AE-4B6F-BEAC-1C40FE05C21C}" type="presParOf" srcId="{BA5BA123-FBFA-4224-B0FB-EEC50C8FF874}" destId="{F0F73AE7-D474-4BB7-AF96-1E9CE0043D58}" srcOrd="0" destOrd="0" presId="urn:microsoft.com/office/officeart/2005/8/layout/hierarchy4"/>
    <dgm:cxn modelId="{786C0590-DFA2-4503-AD0B-6736F6F0685A}" type="presParOf" srcId="{F0F73AE7-D474-4BB7-AF96-1E9CE0043D58}" destId="{08137ADE-2385-4D04-AF0B-63C994AAF67C}" srcOrd="0" destOrd="0" presId="urn:microsoft.com/office/officeart/2005/8/layout/hierarchy4"/>
    <dgm:cxn modelId="{3D0B9BC7-546D-4A05-9F03-A3699DCB1EB0}" type="presParOf" srcId="{F0F73AE7-D474-4BB7-AF96-1E9CE0043D58}" destId="{808BACE3-B526-4E56-88E6-24FFFFF71340}" srcOrd="1" destOrd="0" presId="urn:microsoft.com/office/officeart/2005/8/layout/hierarchy4"/>
    <dgm:cxn modelId="{D2AD200E-4222-4BA8-8DD7-26F094A7D620}" type="presParOf" srcId="{BA5BA123-FBFA-4224-B0FB-EEC50C8FF874}" destId="{440CFF59-B374-4603-8F6E-2D53E4215700}" srcOrd="1" destOrd="0" presId="urn:microsoft.com/office/officeart/2005/8/layout/hierarchy4"/>
    <dgm:cxn modelId="{1D7368D4-13AA-4D37-BD52-16705DF4A958}" type="presParOf" srcId="{BA5BA123-FBFA-4224-B0FB-EEC50C8FF874}" destId="{3F2FAB22-B186-4D27-BD4B-0B5FD31FA07E}" srcOrd="2" destOrd="0" presId="urn:microsoft.com/office/officeart/2005/8/layout/hierarchy4"/>
    <dgm:cxn modelId="{D0F53950-2582-43EE-A250-986909821017}" type="presParOf" srcId="{3F2FAB22-B186-4D27-BD4B-0B5FD31FA07E}" destId="{7F1AA398-DB4D-404B-82F1-69B3A1413020}" srcOrd="0" destOrd="0" presId="urn:microsoft.com/office/officeart/2005/8/layout/hierarchy4"/>
    <dgm:cxn modelId="{5D296C98-AC54-4CF7-8E24-218CB1C207C9}" type="presParOf" srcId="{3F2FAB22-B186-4D27-BD4B-0B5FD31FA07E}" destId="{899826C8-A122-4BF0-AAF4-36FA266DAE3C}" srcOrd="1" destOrd="0" presId="urn:microsoft.com/office/officeart/2005/8/layout/hierarchy4"/>
    <dgm:cxn modelId="{3E6826A9-9E63-43D0-80CE-0D6161283139}" type="presParOf" srcId="{0773D99B-5A91-49A5-BF33-192DF7666387}" destId="{0C1ED35B-4B56-48FE-B3E7-1A54C92C2034}" srcOrd="1" destOrd="0" presId="urn:microsoft.com/office/officeart/2005/8/layout/hierarchy4"/>
    <dgm:cxn modelId="{253E0C89-D846-46EC-9A9A-63CDBE82670D}" type="presParOf" srcId="{0773D99B-5A91-49A5-BF33-192DF7666387}" destId="{47004A4F-C8C3-4ABD-944A-22D18DDF7A74}" srcOrd="2" destOrd="0" presId="urn:microsoft.com/office/officeart/2005/8/layout/hierarchy4"/>
    <dgm:cxn modelId="{6A2E8511-B721-48E0-89FA-CD08EAABECD9}" type="presParOf" srcId="{47004A4F-C8C3-4ABD-944A-22D18DDF7A74}" destId="{81947E95-15C8-400A-B7EE-2355B124A83B}" srcOrd="0" destOrd="0" presId="urn:microsoft.com/office/officeart/2005/8/layout/hierarchy4"/>
    <dgm:cxn modelId="{BC82EA9E-FD2F-43CF-87BF-FCF8ED6928F5}" type="presParOf" srcId="{47004A4F-C8C3-4ABD-944A-22D18DDF7A74}" destId="{38220B47-5B65-4872-B12E-F4DA0D5E0ABD}" srcOrd="1" destOrd="0" presId="urn:microsoft.com/office/officeart/2005/8/layout/hierarchy4"/>
    <dgm:cxn modelId="{BB4D4823-B894-47F0-9558-20A1272475E3}" type="presParOf" srcId="{47004A4F-C8C3-4ABD-944A-22D18DDF7A74}" destId="{CF73A93A-0E39-47F7-AE33-DB615F135E1C}" srcOrd="2" destOrd="0" presId="urn:microsoft.com/office/officeart/2005/8/layout/hierarchy4"/>
    <dgm:cxn modelId="{15463738-24A5-48D6-A77E-38810AFE731A}" type="presParOf" srcId="{CF73A93A-0E39-47F7-AE33-DB615F135E1C}" destId="{2BFCF52C-980F-4747-BBD5-E28C06BF5F88}" srcOrd="0" destOrd="0" presId="urn:microsoft.com/office/officeart/2005/8/layout/hierarchy4"/>
    <dgm:cxn modelId="{94B9FF27-EE13-42ED-8F79-7AD654CF9287}" type="presParOf" srcId="{2BFCF52C-980F-4747-BBD5-E28C06BF5F88}" destId="{F72E70EB-FC37-4146-9C43-55743F09E845}" srcOrd="0" destOrd="0" presId="urn:microsoft.com/office/officeart/2005/8/layout/hierarchy4"/>
    <dgm:cxn modelId="{4CB5856E-ED7D-4FFE-93BF-B06318D4EF2F}" type="presParOf" srcId="{2BFCF52C-980F-4747-BBD5-E28C06BF5F88}" destId="{38578F16-B903-4E0B-96F7-4570F0A6DDB2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3F8A19B-B241-4453-A0FA-6687104BFC3D}">
      <dsp:nvSpPr>
        <dsp:cNvPr id="0" name=""/>
        <dsp:cNvSpPr/>
      </dsp:nvSpPr>
      <dsp:spPr>
        <a:xfrm>
          <a:off x="1400148" y="697"/>
          <a:ext cx="5429302" cy="166491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4400" kern="1200" dirty="0" smtClean="0"/>
            <a:t>Типологія проектів</a:t>
          </a:r>
          <a:endParaRPr lang="ru-RU" sz="4400" kern="1200" dirty="0"/>
        </a:p>
      </dsp:txBody>
      <dsp:txXfrm>
        <a:off x="1400148" y="697"/>
        <a:ext cx="5429302" cy="1664910"/>
      </dsp:txXfrm>
    </dsp:sp>
    <dsp:sp modelId="{55138AD8-3BFA-4193-9361-A9C5BA8233B6}">
      <dsp:nvSpPr>
        <dsp:cNvPr id="0" name=""/>
        <dsp:cNvSpPr/>
      </dsp:nvSpPr>
      <dsp:spPr>
        <a:xfrm>
          <a:off x="0" y="1793387"/>
          <a:ext cx="2646863" cy="166491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kern="1200" dirty="0" smtClean="0"/>
            <a:t>Дослідницькі</a:t>
          </a:r>
          <a:endParaRPr lang="ru-RU" sz="2800" kern="1200" dirty="0"/>
        </a:p>
      </dsp:txBody>
      <dsp:txXfrm>
        <a:off x="0" y="1793387"/>
        <a:ext cx="2646863" cy="1664910"/>
      </dsp:txXfrm>
    </dsp:sp>
    <dsp:sp modelId="{08137ADE-2385-4D04-AF0B-63C994AAF67C}">
      <dsp:nvSpPr>
        <dsp:cNvPr id="0" name=""/>
        <dsp:cNvSpPr/>
      </dsp:nvSpPr>
      <dsp:spPr>
        <a:xfrm>
          <a:off x="8975" y="3620804"/>
          <a:ext cx="2626887" cy="166491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kern="1200" dirty="0" smtClean="0"/>
            <a:t>Творчі</a:t>
          </a:r>
          <a:endParaRPr lang="ru-RU" sz="2800" kern="1200" dirty="0"/>
        </a:p>
      </dsp:txBody>
      <dsp:txXfrm>
        <a:off x="8975" y="3620804"/>
        <a:ext cx="2626887" cy="1664910"/>
      </dsp:txXfrm>
    </dsp:sp>
    <dsp:sp modelId="{7F1AA398-DB4D-404B-82F1-69B3A1413020}">
      <dsp:nvSpPr>
        <dsp:cNvPr id="0" name=""/>
        <dsp:cNvSpPr/>
      </dsp:nvSpPr>
      <dsp:spPr>
        <a:xfrm>
          <a:off x="2746191" y="3620804"/>
          <a:ext cx="2626887" cy="166491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kern="1200" dirty="0" smtClean="0"/>
            <a:t>Рольові, ігрові</a:t>
          </a:r>
          <a:endParaRPr lang="ru-RU" sz="2800" kern="1200" dirty="0"/>
        </a:p>
      </dsp:txBody>
      <dsp:txXfrm>
        <a:off x="2746191" y="3620804"/>
        <a:ext cx="2626887" cy="1664910"/>
      </dsp:txXfrm>
    </dsp:sp>
    <dsp:sp modelId="{81947E95-15C8-400A-B7EE-2355B124A83B}">
      <dsp:nvSpPr>
        <dsp:cNvPr id="0" name=""/>
        <dsp:cNvSpPr/>
      </dsp:nvSpPr>
      <dsp:spPr>
        <a:xfrm>
          <a:off x="5593737" y="1810751"/>
          <a:ext cx="2626887" cy="166491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kern="1200" dirty="0" smtClean="0"/>
            <a:t>Інформаційні</a:t>
          </a:r>
          <a:endParaRPr lang="ru-RU" sz="2800" kern="1200" dirty="0"/>
        </a:p>
      </dsp:txBody>
      <dsp:txXfrm>
        <a:off x="5593737" y="1810751"/>
        <a:ext cx="2626887" cy="1664910"/>
      </dsp:txXfrm>
    </dsp:sp>
    <dsp:sp modelId="{F72E70EB-FC37-4146-9C43-55743F09E845}">
      <dsp:nvSpPr>
        <dsp:cNvPr id="0" name=""/>
        <dsp:cNvSpPr/>
      </dsp:nvSpPr>
      <dsp:spPr>
        <a:xfrm>
          <a:off x="5593737" y="3620804"/>
          <a:ext cx="2626887" cy="166491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kern="1200" dirty="0" smtClean="0"/>
            <a:t>Прикладні</a:t>
          </a:r>
          <a:endParaRPr lang="ru-RU" sz="2800" kern="1200" dirty="0"/>
        </a:p>
      </dsp:txBody>
      <dsp:txXfrm>
        <a:off x="5593737" y="3620804"/>
        <a:ext cx="2626887" cy="166491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BB43BF-1244-4365-B233-9EEBC3987D57}" type="datetimeFigureOut">
              <a:rPr lang="ru-RU" smtClean="0"/>
              <a:pPr/>
              <a:t>04.07.2019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7524A5-ECFE-4300-894A-90B791D8F34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04.07.2019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04.07.2019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04.07.2019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04.07.2019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04.07.2019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04.07.2019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04.07.2019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04.07.2019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04.07.2019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04.07.2019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04.07.2019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04.07.2019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57224" y="1785926"/>
            <a:ext cx="8001056" cy="3714776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Використання методу проектів як один із шляхів створення умов для творчої самореалізації учнів при вивченні історії</a:t>
            </a:r>
            <a:endParaRPr lang="ru-RU" dirty="0">
              <a:solidFill>
                <a:schemeClr val="bg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 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428860" y="1285860"/>
            <a:ext cx="4286280" cy="14287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uk-UA" sz="2800" dirty="0" smtClean="0">
                <a:solidFill>
                  <a:schemeClr val="bg1"/>
                </a:solidFill>
              </a:rPr>
              <a:t>Тривалість виконання проекту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85720" y="4143380"/>
            <a:ext cx="2428892" cy="14287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uk-UA" sz="2400" dirty="0" smtClean="0"/>
              <a:t>Короткотривалі</a:t>
            </a:r>
            <a:endParaRPr lang="ru-RU" sz="2400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3357554" y="4140159"/>
            <a:ext cx="2428892" cy="14287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uk-UA" sz="2400" dirty="0" smtClean="0"/>
              <a:t>Середньої тривалості</a:t>
            </a:r>
            <a:endParaRPr lang="ru-RU" sz="2400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6429388" y="4214818"/>
            <a:ext cx="2428892" cy="135732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uk-UA" sz="2400" dirty="0" smtClean="0"/>
              <a:t>Довготривалі</a:t>
            </a:r>
            <a:endParaRPr lang="ru-RU" sz="2400" dirty="0"/>
          </a:p>
        </p:txBody>
      </p:sp>
      <p:sp>
        <p:nvSpPr>
          <p:cNvPr id="19" name="Содержимое 18"/>
          <p:cNvSpPr>
            <a:spLocks noGrp="1"/>
          </p:cNvSpPr>
          <p:nvPr>
            <p:ph idx="1"/>
          </p:nvPr>
        </p:nvSpPr>
        <p:spPr>
          <a:xfrm>
            <a:off x="8358214" y="6072206"/>
            <a:ext cx="328586" cy="252394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uk-UA" dirty="0" smtClean="0"/>
              <a:t> </a:t>
            </a:r>
            <a:endParaRPr lang="ru-RU" dirty="0"/>
          </a:p>
        </p:txBody>
      </p:sp>
      <p:cxnSp>
        <p:nvCxnSpPr>
          <p:cNvPr id="21" name="Прямая со стрелкой 20"/>
          <p:cNvCxnSpPr>
            <a:stCxn id="15" idx="2"/>
            <a:endCxn id="16" idx="0"/>
          </p:cNvCxnSpPr>
          <p:nvPr/>
        </p:nvCxnSpPr>
        <p:spPr>
          <a:xfrm rot="5400000">
            <a:off x="2321703" y="1893083"/>
            <a:ext cx="1428760" cy="3071834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>
            <a:stCxn id="15" idx="2"/>
            <a:endCxn id="17" idx="0"/>
          </p:cNvCxnSpPr>
          <p:nvPr/>
        </p:nvCxnSpPr>
        <p:spPr>
          <a:xfrm>
            <a:off x="4572000" y="2714620"/>
            <a:ext cx="0" cy="1425539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>
            <a:stCxn id="15" idx="2"/>
            <a:endCxn id="18" idx="0"/>
          </p:cNvCxnSpPr>
          <p:nvPr/>
        </p:nvCxnSpPr>
        <p:spPr>
          <a:xfrm rot="16200000" flipH="1">
            <a:off x="5357818" y="1928802"/>
            <a:ext cx="1500198" cy="3071834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8652" cy="43889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 </a:t>
            </a:r>
            <a:endParaRPr lang="ru-RU" dirty="0"/>
          </a:p>
        </p:txBody>
      </p:sp>
      <p:cxnSp>
        <p:nvCxnSpPr>
          <p:cNvPr id="19" name="Прямая со стрелкой 18"/>
          <p:cNvCxnSpPr>
            <a:stCxn id="24" idx="2"/>
            <a:endCxn id="26" idx="1"/>
          </p:cNvCxnSpPr>
          <p:nvPr/>
        </p:nvCxnSpPr>
        <p:spPr>
          <a:xfrm>
            <a:off x="4624058" y="2643182"/>
            <a:ext cx="1376702" cy="1107289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Прямоугольник 23"/>
          <p:cNvSpPr/>
          <p:nvPr/>
        </p:nvSpPr>
        <p:spPr>
          <a:xfrm>
            <a:off x="2123728" y="1214422"/>
            <a:ext cx="5000660" cy="14287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uk-UA" sz="2800" dirty="0" smtClean="0"/>
              <a:t>Предметно-змістова область проекту</a:t>
            </a:r>
            <a:endParaRPr lang="ru-RU" sz="2800" dirty="0"/>
          </a:p>
        </p:txBody>
      </p:sp>
      <p:sp>
        <p:nvSpPr>
          <p:cNvPr id="25" name="Прямоугольник 24"/>
          <p:cNvSpPr/>
          <p:nvPr/>
        </p:nvSpPr>
        <p:spPr>
          <a:xfrm>
            <a:off x="285720" y="3071810"/>
            <a:ext cx="2857520" cy="14287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uk-UA" sz="2400" dirty="0" err="1" smtClean="0"/>
              <a:t>Монопроекти</a:t>
            </a:r>
            <a:endParaRPr lang="ru-RU" sz="2400" dirty="0"/>
          </a:p>
        </p:txBody>
      </p:sp>
      <p:sp>
        <p:nvSpPr>
          <p:cNvPr id="26" name="Прямоугольник 25"/>
          <p:cNvSpPr/>
          <p:nvPr/>
        </p:nvSpPr>
        <p:spPr>
          <a:xfrm>
            <a:off x="6000760" y="3036091"/>
            <a:ext cx="2857520" cy="14287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uk-UA" sz="2400" dirty="0" err="1" smtClean="0"/>
              <a:t>Позапредметні</a:t>
            </a:r>
            <a:endParaRPr lang="ru-RU" sz="2400" dirty="0"/>
          </a:p>
        </p:txBody>
      </p:sp>
      <p:sp>
        <p:nvSpPr>
          <p:cNvPr id="27" name="Прямоугольник 26"/>
          <p:cNvSpPr/>
          <p:nvPr/>
        </p:nvSpPr>
        <p:spPr>
          <a:xfrm>
            <a:off x="285720" y="4857760"/>
            <a:ext cx="2857520" cy="14287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uk-UA" sz="2400" dirty="0" err="1" smtClean="0"/>
              <a:t>Міжпредметні</a:t>
            </a:r>
            <a:endParaRPr lang="ru-RU" sz="2400" dirty="0"/>
          </a:p>
        </p:txBody>
      </p:sp>
      <p:sp>
        <p:nvSpPr>
          <p:cNvPr id="28" name="Прямоугольник 27"/>
          <p:cNvSpPr/>
          <p:nvPr/>
        </p:nvSpPr>
        <p:spPr>
          <a:xfrm>
            <a:off x="6023361" y="4857760"/>
            <a:ext cx="2857520" cy="14287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uk-UA" sz="2400" dirty="0" err="1" smtClean="0"/>
              <a:t>Надпредметні</a:t>
            </a:r>
            <a:r>
              <a:rPr lang="uk-UA" dirty="0" smtClean="0"/>
              <a:t> </a:t>
            </a:r>
            <a:endParaRPr lang="ru-RU" dirty="0"/>
          </a:p>
        </p:txBody>
      </p:sp>
      <p:sp>
        <p:nvSpPr>
          <p:cNvPr id="29" name="Содержимое 28"/>
          <p:cNvSpPr>
            <a:spLocks noGrp="1"/>
          </p:cNvSpPr>
          <p:nvPr>
            <p:ph idx="1"/>
          </p:nvPr>
        </p:nvSpPr>
        <p:spPr>
          <a:xfrm>
            <a:off x="7929586" y="5143512"/>
            <a:ext cx="757214" cy="1181088"/>
          </a:xfrm>
        </p:spPr>
        <p:txBody>
          <a:bodyPr/>
          <a:lstStyle/>
          <a:p>
            <a:pPr>
              <a:buNone/>
            </a:pPr>
            <a:r>
              <a:rPr lang="uk-UA" dirty="0" smtClean="0"/>
              <a:t> </a:t>
            </a:r>
            <a:endParaRPr lang="ru-RU" dirty="0"/>
          </a:p>
        </p:txBody>
      </p:sp>
      <p:cxnSp>
        <p:nvCxnSpPr>
          <p:cNvPr id="32" name="Прямая со стрелкой 31"/>
          <p:cNvCxnSpPr>
            <a:stCxn id="24" idx="2"/>
            <a:endCxn id="28" idx="1"/>
          </p:cNvCxnSpPr>
          <p:nvPr/>
        </p:nvCxnSpPr>
        <p:spPr>
          <a:xfrm>
            <a:off x="4624058" y="2643182"/>
            <a:ext cx="1399303" cy="2928958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 стрелкой 35"/>
          <p:cNvCxnSpPr>
            <a:stCxn id="24" idx="2"/>
            <a:endCxn id="27" idx="3"/>
          </p:cNvCxnSpPr>
          <p:nvPr/>
        </p:nvCxnSpPr>
        <p:spPr>
          <a:xfrm flipH="1">
            <a:off x="3143240" y="2643182"/>
            <a:ext cx="1480818" cy="2928958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 стрелкой 38"/>
          <p:cNvCxnSpPr>
            <a:stCxn id="24" idx="2"/>
            <a:endCxn id="25" idx="3"/>
          </p:cNvCxnSpPr>
          <p:nvPr/>
        </p:nvCxnSpPr>
        <p:spPr>
          <a:xfrm flipH="1">
            <a:off x="3143240" y="2643182"/>
            <a:ext cx="1480818" cy="1143008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601100" y="6368210"/>
            <a:ext cx="542900" cy="48979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572528" y="6143644"/>
            <a:ext cx="114272" cy="180956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uk-UA" dirty="0" smtClean="0"/>
              <a:t> 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428860" y="1000108"/>
            <a:ext cx="4286280" cy="14287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Територіальний характер проекту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14282" y="3000372"/>
            <a:ext cx="2928958" cy="14287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err="1" smtClean="0"/>
              <a:t>Внутрішкільний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6000760" y="3000372"/>
            <a:ext cx="2857520" cy="14287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Всеукраїнський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000100" y="5072074"/>
            <a:ext cx="2857520" cy="14287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Регіональний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5286380" y="5072074"/>
            <a:ext cx="2857520" cy="14287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Міжнародний</a:t>
            </a:r>
            <a:endParaRPr lang="ru-RU" dirty="0"/>
          </a:p>
        </p:txBody>
      </p:sp>
      <p:cxnSp>
        <p:nvCxnSpPr>
          <p:cNvPr id="10" name="Прямая со стрелкой 9"/>
          <p:cNvCxnSpPr>
            <a:stCxn id="4" idx="2"/>
            <a:endCxn id="5" idx="3"/>
          </p:cNvCxnSpPr>
          <p:nvPr/>
        </p:nvCxnSpPr>
        <p:spPr>
          <a:xfrm rot="5400000">
            <a:off x="3214678" y="2357430"/>
            <a:ext cx="1285884" cy="142876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>
            <a:stCxn id="4" idx="2"/>
          </p:cNvCxnSpPr>
          <p:nvPr/>
        </p:nvCxnSpPr>
        <p:spPr>
          <a:xfrm rot="5400000">
            <a:off x="2607455" y="3107529"/>
            <a:ext cx="2643206" cy="1285884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>
            <a:stCxn id="4" idx="2"/>
          </p:cNvCxnSpPr>
          <p:nvPr/>
        </p:nvCxnSpPr>
        <p:spPr>
          <a:xfrm rot="16200000" flipH="1">
            <a:off x="3893339" y="3107529"/>
            <a:ext cx="2643206" cy="1285884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>
            <a:stCxn id="4" idx="2"/>
            <a:endCxn id="6" idx="1"/>
          </p:cNvCxnSpPr>
          <p:nvPr/>
        </p:nvCxnSpPr>
        <p:spPr>
          <a:xfrm rot="16200000" flipH="1">
            <a:off x="4643438" y="2357430"/>
            <a:ext cx="1285884" cy="142876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72528" y="704088"/>
            <a:ext cx="114272" cy="724648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501090" y="500042"/>
            <a:ext cx="542900" cy="42195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uk-UA" dirty="0" smtClean="0"/>
              <a:t> 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428860" y="571480"/>
            <a:ext cx="4286280" cy="135732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Характер проекту за змістом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642910" y="4143380"/>
            <a:ext cx="2214578" cy="14287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Соціальний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500430" y="4143380"/>
            <a:ext cx="2143140" cy="14287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Методичний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6715140" y="2357430"/>
            <a:ext cx="2143140" cy="14287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Екологічний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85720" y="2357430"/>
            <a:ext cx="2143140" cy="14287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Економічний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6286512" y="4143380"/>
            <a:ext cx="2143140" cy="14287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Психологічний</a:t>
            </a:r>
            <a:endParaRPr lang="ru-RU" dirty="0"/>
          </a:p>
        </p:txBody>
      </p:sp>
      <p:cxnSp>
        <p:nvCxnSpPr>
          <p:cNvPr id="11" name="Прямая со стрелкой 10"/>
          <p:cNvCxnSpPr>
            <a:stCxn id="4" idx="2"/>
            <a:endCxn id="8" idx="3"/>
          </p:cNvCxnSpPr>
          <p:nvPr/>
        </p:nvCxnSpPr>
        <p:spPr>
          <a:xfrm rot="5400000">
            <a:off x="2928926" y="1428736"/>
            <a:ext cx="1143008" cy="214314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>
            <a:stCxn id="4" idx="2"/>
          </p:cNvCxnSpPr>
          <p:nvPr/>
        </p:nvCxnSpPr>
        <p:spPr>
          <a:xfrm rot="5400000">
            <a:off x="2607455" y="2178835"/>
            <a:ext cx="2214578" cy="1714512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>
            <a:stCxn id="4" idx="2"/>
            <a:endCxn id="6" idx="0"/>
          </p:cNvCxnSpPr>
          <p:nvPr/>
        </p:nvCxnSpPr>
        <p:spPr>
          <a:xfrm rot="5400000">
            <a:off x="3464711" y="3036091"/>
            <a:ext cx="2214578" cy="1588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>
            <a:stCxn id="4" idx="2"/>
          </p:cNvCxnSpPr>
          <p:nvPr/>
        </p:nvCxnSpPr>
        <p:spPr>
          <a:xfrm rot="16200000" flipH="1">
            <a:off x="4321967" y="2178835"/>
            <a:ext cx="2214578" cy="1714512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>
            <a:stCxn id="4" idx="2"/>
            <a:endCxn id="7" idx="1"/>
          </p:cNvCxnSpPr>
          <p:nvPr/>
        </p:nvCxnSpPr>
        <p:spPr>
          <a:xfrm rot="16200000" flipH="1">
            <a:off x="5072066" y="1428736"/>
            <a:ext cx="1143008" cy="214314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958158" y="5643578"/>
            <a:ext cx="1185842" cy="1010400"/>
          </a:xfrm>
        </p:spPr>
        <p:txBody>
          <a:bodyPr/>
          <a:lstStyle/>
          <a:p>
            <a:r>
              <a:rPr lang="uk-UA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929586" y="3857628"/>
            <a:ext cx="757214" cy="2466972"/>
          </a:xfrm>
        </p:spPr>
        <p:txBody>
          <a:bodyPr/>
          <a:lstStyle/>
          <a:p>
            <a:pPr>
              <a:buNone/>
            </a:pPr>
            <a:r>
              <a:rPr lang="uk-UA" dirty="0" smtClean="0"/>
              <a:t> 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428860" y="500042"/>
            <a:ext cx="4286280" cy="7143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 smtClean="0">
                <a:solidFill>
                  <a:schemeClr val="tx1"/>
                </a:solidFill>
              </a:rPr>
              <a:t>Діяльність учителя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14282" y="2000240"/>
            <a:ext cx="2214578" cy="7143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b="1" dirty="0" smtClean="0">
                <a:solidFill>
                  <a:schemeClr val="tx1"/>
                </a:solidFill>
              </a:rPr>
              <a:t>Координатор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14282" y="3429000"/>
            <a:ext cx="2214578" cy="7143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b="1" dirty="0" smtClean="0">
                <a:solidFill>
                  <a:schemeClr val="tx1"/>
                </a:solidFill>
              </a:rPr>
              <a:t>Консультант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14282" y="4857760"/>
            <a:ext cx="2214578" cy="7143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b="1" dirty="0" smtClean="0">
                <a:solidFill>
                  <a:schemeClr val="tx1"/>
                </a:solidFill>
              </a:rPr>
              <a:t>Контролер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572000" y="4714884"/>
            <a:ext cx="3571900" cy="100013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r>
              <a:rPr lang="uk-UA" dirty="0" smtClean="0">
                <a:solidFill>
                  <a:schemeClr val="tx1"/>
                </a:solidFill>
              </a:rPr>
              <a:t> оцінка</a:t>
            </a:r>
          </a:p>
          <a:p>
            <a:pPr>
              <a:buFont typeface="Arial" pitchFamily="34" charset="0"/>
              <a:buChar char="•"/>
            </a:pPr>
            <a:r>
              <a:rPr lang="uk-UA" dirty="0" smtClean="0">
                <a:solidFill>
                  <a:schemeClr val="tx1"/>
                </a:solidFill>
              </a:rPr>
              <a:t> експертиза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572000" y="3286124"/>
            <a:ext cx="3571900" cy="100013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r>
              <a:rPr lang="uk-UA" dirty="0" smtClean="0">
                <a:solidFill>
                  <a:schemeClr val="tx1"/>
                </a:solidFill>
              </a:rPr>
              <a:t> допомога у відборі інформації</a:t>
            </a:r>
          </a:p>
          <a:p>
            <a:pPr>
              <a:buFont typeface="Arial" pitchFamily="34" charset="0"/>
              <a:buChar char="•"/>
            </a:pPr>
            <a:r>
              <a:rPr lang="uk-UA" dirty="0" smtClean="0">
                <a:solidFill>
                  <a:schemeClr val="tx1"/>
                </a:solidFill>
              </a:rPr>
              <a:t> </a:t>
            </a:r>
            <a:r>
              <a:rPr lang="uk-UA" dirty="0" err="1" smtClean="0">
                <a:solidFill>
                  <a:schemeClr val="tx1"/>
                </a:solidFill>
              </a:rPr>
              <a:t>відстежування</a:t>
            </a:r>
            <a:r>
              <a:rPr lang="uk-UA" dirty="0" smtClean="0">
                <a:solidFill>
                  <a:schemeClr val="tx1"/>
                </a:solidFill>
              </a:rPr>
              <a:t> діяльності учнів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572000" y="1643050"/>
            <a:ext cx="3571900" cy="135732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r>
              <a:rPr lang="uk-UA" dirty="0" smtClean="0">
                <a:solidFill>
                  <a:schemeClr val="tx1"/>
                </a:solidFill>
              </a:rPr>
              <a:t> пошук учасників проекту</a:t>
            </a:r>
          </a:p>
          <a:p>
            <a:pPr>
              <a:buFont typeface="Arial" pitchFamily="34" charset="0"/>
              <a:buChar char="•"/>
            </a:pPr>
            <a:r>
              <a:rPr lang="uk-UA" dirty="0" smtClean="0">
                <a:solidFill>
                  <a:schemeClr val="tx1"/>
                </a:solidFill>
              </a:rPr>
              <a:t> зв’язок з усіма учасниками</a:t>
            </a:r>
          </a:p>
          <a:p>
            <a:pPr>
              <a:buFont typeface="Arial" pitchFamily="34" charset="0"/>
              <a:buChar char="•"/>
            </a:pPr>
            <a:r>
              <a:rPr lang="uk-UA" dirty="0" smtClean="0">
                <a:solidFill>
                  <a:schemeClr val="tx1"/>
                </a:solidFill>
              </a:rPr>
              <a:t> стимулювання до самооцінки</a:t>
            </a:r>
          </a:p>
          <a:p>
            <a:pPr>
              <a:buFont typeface="Arial" pitchFamily="34" charset="0"/>
              <a:buChar char="•"/>
            </a:pPr>
            <a:r>
              <a:rPr lang="uk-UA" dirty="0" smtClean="0">
                <a:solidFill>
                  <a:schemeClr val="tx1"/>
                </a:solidFill>
              </a:rPr>
              <a:t> організація захисту</a:t>
            </a:r>
          </a:p>
          <a:p>
            <a:pPr>
              <a:buFont typeface="Arial" pitchFamily="34" charset="0"/>
              <a:buChar char="•"/>
            </a:pPr>
            <a:r>
              <a:rPr lang="uk-UA" dirty="0" smtClean="0">
                <a:solidFill>
                  <a:schemeClr val="tx1"/>
                </a:solidFill>
              </a:rPr>
              <a:t> зовнішня оцінка проекту</a:t>
            </a:r>
          </a:p>
        </p:txBody>
      </p:sp>
      <p:sp>
        <p:nvSpPr>
          <p:cNvPr id="11" name="Стрелка вправо 10"/>
          <p:cNvSpPr/>
          <p:nvPr/>
        </p:nvSpPr>
        <p:spPr>
          <a:xfrm>
            <a:off x="2857488" y="2143116"/>
            <a:ext cx="1357322" cy="35719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право 11"/>
          <p:cNvSpPr/>
          <p:nvPr/>
        </p:nvSpPr>
        <p:spPr>
          <a:xfrm>
            <a:off x="2857488" y="3643314"/>
            <a:ext cx="1357322" cy="35719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право 12"/>
          <p:cNvSpPr/>
          <p:nvPr/>
        </p:nvSpPr>
        <p:spPr>
          <a:xfrm>
            <a:off x="2857488" y="5072074"/>
            <a:ext cx="1357322" cy="35719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958158" y="5643578"/>
            <a:ext cx="1185842" cy="1010400"/>
          </a:xfrm>
        </p:spPr>
        <p:txBody>
          <a:bodyPr/>
          <a:lstStyle/>
          <a:p>
            <a:r>
              <a:rPr lang="uk-UA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929586" y="3857628"/>
            <a:ext cx="757214" cy="2466972"/>
          </a:xfrm>
        </p:spPr>
        <p:txBody>
          <a:bodyPr/>
          <a:lstStyle/>
          <a:p>
            <a:pPr>
              <a:buNone/>
            </a:pPr>
            <a:r>
              <a:rPr lang="uk-UA" dirty="0" smtClean="0"/>
              <a:t> 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428860" y="642918"/>
            <a:ext cx="4286280" cy="7143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 smtClean="0">
                <a:solidFill>
                  <a:schemeClr val="tx1"/>
                </a:solidFill>
              </a:rPr>
              <a:t>Учень набуває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14282" y="2000240"/>
            <a:ext cx="2214578" cy="7143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b="1" dirty="0" smtClean="0">
                <a:solidFill>
                  <a:schemeClr val="tx1"/>
                </a:solidFill>
              </a:rPr>
              <a:t>Інтелектуальні вміння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14282" y="3429000"/>
            <a:ext cx="2214578" cy="7143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b="1" dirty="0" smtClean="0">
                <a:solidFill>
                  <a:schemeClr val="tx1"/>
                </a:solidFill>
              </a:rPr>
              <a:t>Комунікативні вміння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14282" y="4857760"/>
            <a:ext cx="2214578" cy="7143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b="1" dirty="0" smtClean="0">
                <a:solidFill>
                  <a:schemeClr val="tx1"/>
                </a:solidFill>
              </a:rPr>
              <a:t>Творчі вміння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572000" y="4714884"/>
            <a:ext cx="3571900" cy="114300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r>
              <a:rPr lang="uk-UA" dirty="0" smtClean="0">
                <a:solidFill>
                  <a:schemeClr val="tx1"/>
                </a:solidFill>
              </a:rPr>
              <a:t> вміння генерувати ідеї</a:t>
            </a:r>
          </a:p>
          <a:p>
            <a:pPr>
              <a:buFont typeface="Arial" pitchFamily="34" charset="0"/>
              <a:buChar char="•"/>
            </a:pPr>
            <a:r>
              <a:rPr lang="uk-UA" dirty="0" smtClean="0">
                <a:solidFill>
                  <a:schemeClr val="tx1"/>
                </a:solidFill>
              </a:rPr>
              <a:t> знаходити декілька рішень проблеми</a:t>
            </a:r>
          </a:p>
          <a:p>
            <a:pPr>
              <a:buFont typeface="Arial" pitchFamily="34" charset="0"/>
              <a:buChar char="•"/>
            </a:pPr>
            <a:r>
              <a:rPr lang="uk-UA" dirty="0" smtClean="0">
                <a:solidFill>
                  <a:schemeClr val="tx1"/>
                </a:solidFill>
              </a:rPr>
              <a:t> прогнозувати наслідки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572000" y="3143248"/>
            <a:ext cx="3571900" cy="114300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r>
              <a:rPr lang="uk-UA" dirty="0" smtClean="0">
                <a:solidFill>
                  <a:schemeClr val="tx1"/>
                </a:solidFill>
              </a:rPr>
              <a:t> уміння слухати і чути</a:t>
            </a:r>
          </a:p>
          <a:p>
            <a:pPr>
              <a:buFont typeface="Arial" pitchFamily="34" charset="0"/>
              <a:buChar char="•"/>
            </a:pPr>
            <a:r>
              <a:rPr lang="uk-UA" dirty="0" smtClean="0">
                <a:solidFill>
                  <a:schemeClr val="tx1"/>
                </a:solidFill>
              </a:rPr>
              <a:t> відстоювати власну думку</a:t>
            </a:r>
          </a:p>
          <a:p>
            <a:pPr>
              <a:buFont typeface="Arial" pitchFamily="34" charset="0"/>
              <a:buChar char="•"/>
            </a:pPr>
            <a:r>
              <a:rPr lang="uk-UA" dirty="0" smtClean="0">
                <a:solidFill>
                  <a:schemeClr val="tx1"/>
                </a:solidFill>
              </a:rPr>
              <a:t> вміння дискутувати і знаходити компроміси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572000" y="1643050"/>
            <a:ext cx="3571900" cy="121444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r>
              <a:rPr lang="uk-UA" dirty="0" smtClean="0">
                <a:solidFill>
                  <a:schemeClr val="tx1"/>
                </a:solidFill>
              </a:rPr>
              <a:t> робота з інформацією</a:t>
            </a:r>
          </a:p>
          <a:p>
            <a:pPr>
              <a:buFont typeface="Arial" pitchFamily="34" charset="0"/>
              <a:buChar char="•"/>
            </a:pPr>
            <a:r>
              <a:rPr lang="uk-UA" dirty="0" smtClean="0">
                <a:solidFill>
                  <a:schemeClr val="tx1"/>
                </a:solidFill>
              </a:rPr>
              <a:t> аналіз і узагальнення</a:t>
            </a:r>
          </a:p>
          <a:p>
            <a:pPr>
              <a:buFont typeface="Arial" pitchFamily="34" charset="0"/>
              <a:buChar char="•"/>
            </a:pPr>
            <a:r>
              <a:rPr lang="uk-UA" dirty="0" smtClean="0">
                <a:solidFill>
                  <a:schemeClr val="tx1"/>
                </a:solidFill>
              </a:rPr>
              <a:t> висновки</a:t>
            </a:r>
          </a:p>
        </p:txBody>
      </p:sp>
      <p:sp>
        <p:nvSpPr>
          <p:cNvPr id="11" name="Стрелка вправо 10"/>
          <p:cNvSpPr/>
          <p:nvPr/>
        </p:nvSpPr>
        <p:spPr>
          <a:xfrm>
            <a:off x="2857488" y="2143116"/>
            <a:ext cx="1357322" cy="35719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право 11"/>
          <p:cNvSpPr/>
          <p:nvPr/>
        </p:nvSpPr>
        <p:spPr>
          <a:xfrm>
            <a:off x="2857488" y="3643314"/>
            <a:ext cx="1357322" cy="35719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право 12"/>
          <p:cNvSpPr/>
          <p:nvPr/>
        </p:nvSpPr>
        <p:spPr>
          <a:xfrm>
            <a:off x="2857488" y="5072074"/>
            <a:ext cx="1357322" cy="35719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86776" y="5857892"/>
            <a:ext cx="1357290" cy="704104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 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000100" y="857232"/>
            <a:ext cx="7143800" cy="1143008"/>
          </a:xfrm>
          <a:prstGeom prst="rect">
            <a:avLst/>
          </a:prstGeom>
          <a:noFill/>
          <a:ln w="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b="1" dirty="0" smtClean="0">
                <a:solidFill>
                  <a:schemeClr val="tx1"/>
                </a:solidFill>
              </a:rPr>
              <a:t>Труднощі запровадження методу проектів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57200" y="2357430"/>
            <a:ext cx="8229600" cy="4143404"/>
          </a:xfrm>
        </p:spPr>
        <p:txBody>
          <a:bodyPr/>
          <a:lstStyle/>
          <a:p>
            <a:r>
              <a:rPr lang="uk-UA" dirty="0" smtClean="0"/>
              <a:t> недостатня розробленість методу проектів та відсутність розгорнутих методик його застосування</a:t>
            </a:r>
          </a:p>
          <a:p>
            <a:r>
              <a:rPr lang="uk-UA" dirty="0" smtClean="0"/>
              <a:t> проблематичність поєднання методу проектів з класно-урочною системою</a:t>
            </a:r>
          </a:p>
          <a:p>
            <a:r>
              <a:rPr lang="uk-UA" dirty="0" smtClean="0"/>
              <a:t> нестача часу на проведення заходів щодо здійснення проекту</a:t>
            </a:r>
          </a:p>
          <a:p>
            <a:r>
              <a:rPr lang="uk-UA" dirty="0" smtClean="0"/>
              <a:t> складність диференційованого оцінювання внеску кожного учасника групової роботи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35696" y="2708920"/>
            <a:ext cx="5544616" cy="1296144"/>
          </a:xfrm>
        </p:spPr>
        <p:txBody>
          <a:bodyPr>
            <a:noAutofit/>
          </a:bodyPr>
          <a:lstStyle/>
          <a:p>
            <a:pPr algn="ctr"/>
            <a:r>
              <a:rPr lang="uk-UA" sz="6000" b="1" dirty="0" smtClean="0"/>
              <a:t>Вдячні за увагу!</a:t>
            </a:r>
            <a:endParaRPr lang="ru-RU" sz="60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460432" y="6093296"/>
            <a:ext cx="226368" cy="231304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uk-UA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994335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-PC\Desktop\e661b1e2c361c1280ca35d386c26b673.jpg"/>
          <p:cNvPicPr preferRelativeResize="0">
            <a:picLocks noChangeArrowheads="1"/>
          </p:cNvPicPr>
          <p:nvPr/>
        </p:nvPicPr>
        <p:blipFill>
          <a:blip r:embed="rId2" cstate="print"/>
          <a:srcRect l="26264"/>
          <a:stretch>
            <a:fillRect/>
          </a:stretch>
        </p:blipFill>
        <p:spPr bwMode="auto">
          <a:xfrm>
            <a:off x="2915816" y="3356992"/>
            <a:ext cx="3034680" cy="2943208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55576" y="1000108"/>
            <a:ext cx="7946923" cy="2572908"/>
          </a:xfrm>
        </p:spPr>
        <p:txBody>
          <a:bodyPr>
            <a:normAutofit/>
          </a:bodyPr>
          <a:lstStyle/>
          <a:p>
            <a:pPr>
              <a:lnSpc>
                <a:spcPct val="60000"/>
              </a:lnSpc>
              <a:buNone/>
            </a:pPr>
            <a:r>
              <a:rPr lang="uk-UA" sz="3600" dirty="0" smtClean="0"/>
              <a:t>“ Три шляхи ведуть до знань:</a:t>
            </a:r>
          </a:p>
          <a:p>
            <a:pPr>
              <a:lnSpc>
                <a:spcPct val="60000"/>
              </a:lnSpc>
              <a:buNone/>
            </a:pPr>
            <a:r>
              <a:rPr lang="uk-UA" sz="3600" dirty="0" smtClean="0"/>
              <a:t>шлях роздумів – найблагородніший,</a:t>
            </a:r>
          </a:p>
          <a:p>
            <a:pPr>
              <a:lnSpc>
                <a:spcPct val="60000"/>
              </a:lnSpc>
              <a:buNone/>
            </a:pPr>
            <a:r>
              <a:rPr lang="uk-UA" sz="3600" dirty="0" smtClean="0"/>
              <a:t>шлях наслідування – найлегший,</a:t>
            </a:r>
          </a:p>
          <a:p>
            <a:pPr>
              <a:lnSpc>
                <a:spcPct val="60000"/>
              </a:lnSpc>
              <a:buNone/>
            </a:pPr>
            <a:r>
              <a:rPr lang="uk-UA" sz="3600" dirty="0" smtClean="0"/>
              <a:t>шлях дослідження – найтяжчий. ”</a:t>
            </a:r>
          </a:p>
          <a:p>
            <a:pPr>
              <a:lnSpc>
                <a:spcPct val="60000"/>
              </a:lnSpc>
              <a:buNone/>
            </a:pPr>
            <a:endParaRPr lang="uk-UA" sz="3600" dirty="0" smtClean="0"/>
          </a:p>
          <a:p>
            <a:pPr algn="r">
              <a:lnSpc>
                <a:spcPct val="60000"/>
              </a:lnSpc>
              <a:buNone/>
            </a:pPr>
            <a:r>
              <a:rPr lang="uk-UA" sz="2800" dirty="0" smtClean="0"/>
              <a:t>Конфуцій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000108"/>
            <a:ext cx="8229600" cy="1143008"/>
          </a:xfrm>
        </p:spPr>
        <p:txBody>
          <a:bodyPr>
            <a:noAutofit/>
          </a:bodyPr>
          <a:lstStyle/>
          <a:p>
            <a:r>
              <a:rPr lang="uk-UA" sz="3200" dirty="0" smtClean="0"/>
              <a:t>Проект – (від лат. …) “ викинутий уперед ”, </a:t>
            </a:r>
            <a:br>
              <a:rPr lang="uk-UA" sz="3200" dirty="0" smtClean="0"/>
            </a:br>
            <a:r>
              <a:rPr lang="uk-UA" sz="3200" dirty="0" smtClean="0"/>
              <a:t>“ той, що висувається ”, “ той, що впадає в око ”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571744"/>
            <a:ext cx="8229600" cy="3143272"/>
          </a:xfrm>
        </p:spPr>
        <p:txBody>
          <a:bodyPr>
            <a:normAutofit fontScale="55000" lnSpcReduction="20000"/>
          </a:bodyPr>
          <a:lstStyle/>
          <a:p>
            <a:pPr algn="ctr">
              <a:buNone/>
            </a:pPr>
            <a:r>
              <a:rPr lang="uk-UA" sz="3300" dirty="0" smtClean="0"/>
              <a:t>Проект – це: </a:t>
            </a:r>
          </a:p>
          <a:p>
            <a:r>
              <a:rPr lang="uk-UA" dirty="0" smtClean="0"/>
              <a:t>Будь-яка діяльність, спрямована на визначення окремих кроків;</a:t>
            </a:r>
          </a:p>
          <a:p>
            <a:r>
              <a:rPr lang="uk-UA" dirty="0" smtClean="0"/>
              <a:t>Задум певного нового об'єкту, матеріалізований у кресленнях, схемах, іншій документації;</a:t>
            </a:r>
          </a:p>
          <a:p>
            <a:r>
              <a:rPr lang="uk-UA" dirty="0" smtClean="0"/>
              <a:t>Проблемні завдання високого ступеня складності, розраховані на довго тривалість вирішення в процесі діяльності;</a:t>
            </a:r>
          </a:p>
          <a:p>
            <a:r>
              <a:rPr lang="uk-UA" dirty="0" smtClean="0"/>
              <a:t>Певна форма організації великих і відносно самостійних </a:t>
            </a:r>
            <a:r>
              <a:rPr lang="uk-UA" dirty="0" err="1" smtClean="0"/>
              <a:t>самопочинань</a:t>
            </a:r>
            <a:r>
              <a:rPr lang="uk-UA" dirty="0" smtClean="0"/>
              <a:t>;</a:t>
            </a:r>
          </a:p>
          <a:p>
            <a:r>
              <a:rPr lang="uk-UA" dirty="0" smtClean="0"/>
              <a:t>Форма перебудови цілеспрямованої діяльності;</a:t>
            </a:r>
          </a:p>
          <a:p>
            <a:r>
              <a:rPr lang="uk-UA" dirty="0" smtClean="0"/>
              <a:t>Досить тривала й послідовна діяльність, яку виконує людина для досягнення реальної мети та вирішення порівняно складного завдання;</a:t>
            </a:r>
          </a:p>
          <a:p>
            <a:r>
              <a:rPr lang="uk-UA" dirty="0" smtClean="0"/>
              <a:t>Оригінальна практико-орієнтована робота інтегрованого, </a:t>
            </a:r>
            <a:r>
              <a:rPr lang="uk-UA" dirty="0" err="1" smtClean="0"/>
              <a:t>міжпредметного</a:t>
            </a:r>
            <a:r>
              <a:rPr lang="uk-UA" dirty="0" smtClean="0"/>
              <a:t> й творчого змісту, у якій учень (учитель) вирішує конкретні навчальні, культурні, соціальні завдання дослідницького й прикладного характеру, наповнюючи роботу новим освітнім (для учителя – педагогічним ) змістом і практичним смислом;</a:t>
            </a:r>
          </a:p>
          <a:p>
            <a:r>
              <a:rPr lang="uk-UA" dirty="0" smtClean="0"/>
              <a:t>Завершена й завершальна форма творчо організованої самостійної  роботи людини;</a:t>
            </a:r>
          </a:p>
          <a:p>
            <a:r>
              <a:rPr lang="uk-UA" dirty="0" smtClean="0"/>
              <a:t>Феномен мудрості, тлумачення всього сущого, розгляд істини в її відриві від добра й краси.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714348" y="1214422"/>
            <a:ext cx="3071834" cy="4714908"/>
          </a:xfrm>
          <a:prstGeom prst="roundRect">
            <a:avLst/>
          </a:prstGeom>
          <a:solidFill>
            <a:srgbClr val="FFE28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uk-UA" dirty="0" smtClean="0">
                <a:solidFill>
                  <a:schemeClr val="tx1"/>
                </a:solidFill>
              </a:rPr>
              <a:t>Метод (від гр. </a:t>
            </a:r>
            <a:r>
              <a:rPr lang="en-US" dirty="0" smtClean="0">
                <a:solidFill>
                  <a:schemeClr val="tx1"/>
                </a:solidFill>
              </a:rPr>
              <a:t>meta</a:t>
            </a:r>
            <a:r>
              <a:rPr lang="uk-UA" dirty="0" smtClean="0">
                <a:solidFill>
                  <a:schemeClr val="tx1"/>
                </a:solidFill>
              </a:rPr>
              <a:t> – “ шлях до мети ” і </a:t>
            </a:r>
            <a:r>
              <a:rPr lang="en-US" dirty="0" err="1" smtClean="0">
                <a:solidFill>
                  <a:schemeClr val="tx1"/>
                </a:solidFill>
              </a:rPr>
              <a:t>odos</a:t>
            </a:r>
            <a:r>
              <a:rPr lang="uk-UA" dirty="0" smtClean="0">
                <a:solidFill>
                  <a:schemeClr val="tx1"/>
                </a:solidFill>
              </a:rPr>
              <a:t> </a:t>
            </a:r>
            <a:r>
              <a:rPr lang="uk-UA" dirty="0" err="1" smtClean="0">
                <a:solidFill>
                  <a:schemeClr val="tx1"/>
                </a:solidFill>
              </a:rPr>
              <a:t>“слідкувати</a:t>
            </a:r>
            <a:r>
              <a:rPr lang="uk-UA" dirty="0" smtClean="0">
                <a:solidFill>
                  <a:schemeClr val="tx1"/>
                </a:solidFill>
              </a:rPr>
              <a:t> ”) – упорядковані способи взаємопов'язаної діяльності вчителя й учнів, спрямовані на розв'язання навчально-виховних завдань.</a:t>
            </a:r>
          </a:p>
          <a:p>
            <a:pPr>
              <a:buNone/>
            </a:pPr>
            <a:r>
              <a:rPr lang="uk-UA" dirty="0" smtClean="0">
                <a:solidFill>
                  <a:schemeClr val="tx1"/>
                </a:solidFill>
              </a:rPr>
              <a:t>У дидактиці – це певний спосіб цілеспрямованої реалізації процесу навчання, досягнення поставленої мети.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58214" y="704088"/>
            <a:ext cx="328586" cy="724648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 </a:t>
            </a:r>
            <a:endParaRPr lang="ru-RU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357818" y="1214422"/>
            <a:ext cx="3071834" cy="4714908"/>
          </a:xfrm>
          <a:prstGeom prst="roundRect">
            <a:avLst/>
          </a:prstGeom>
          <a:solidFill>
            <a:srgbClr val="FFE28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uk-UA" dirty="0" smtClean="0">
                <a:solidFill>
                  <a:schemeClr val="tx1"/>
                </a:solidFill>
              </a:rPr>
              <a:t>Метод проектів – це сукупність операцій оволодіння певною сферою практичного чи теоретичного знання, тією чи іншою діяльністю; це шлях пізнання, спосіб організації процесу пізнання.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" name="Содержимое 7"/>
          <p:cNvSpPr>
            <a:spLocks noGrp="1"/>
          </p:cNvSpPr>
          <p:nvPr>
            <p:ph idx="1"/>
          </p:nvPr>
        </p:nvSpPr>
        <p:spPr>
          <a:xfrm flipV="1">
            <a:off x="1500166" y="6324600"/>
            <a:ext cx="7186634" cy="247672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uk-UA" dirty="0" smtClean="0"/>
              <a:t>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15206" y="704088"/>
            <a:ext cx="1471594" cy="224582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14414" y="857232"/>
            <a:ext cx="7472386" cy="5812128"/>
          </a:xfrm>
        </p:spPr>
        <p:txBody>
          <a:bodyPr>
            <a:normAutofit fontScale="70000" lnSpcReduction="20000"/>
          </a:bodyPr>
          <a:lstStyle/>
          <a:p>
            <a:pPr algn="ctr">
              <a:buNone/>
            </a:pPr>
            <a:r>
              <a:rPr lang="uk-UA" b="1" dirty="0" smtClean="0"/>
              <a:t>Розробку методу проектів здійснювали:</a:t>
            </a:r>
          </a:p>
          <a:p>
            <a:pPr marL="2595563" indent="280988"/>
            <a:r>
              <a:rPr lang="uk-UA" dirty="0" smtClean="0"/>
              <a:t>Дж. Дьюї</a:t>
            </a:r>
          </a:p>
          <a:p>
            <a:pPr marL="2595563" indent="280988"/>
            <a:r>
              <a:rPr lang="uk-UA" dirty="0" smtClean="0"/>
              <a:t>Д. </a:t>
            </a:r>
            <a:r>
              <a:rPr lang="uk-UA" dirty="0" err="1" smtClean="0"/>
              <a:t>Каттерік</a:t>
            </a:r>
            <a:endParaRPr lang="uk-UA" dirty="0" smtClean="0"/>
          </a:p>
          <a:p>
            <a:pPr marL="2595563" indent="280988"/>
            <a:r>
              <a:rPr lang="uk-UA" dirty="0" smtClean="0"/>
              <a:t>В. </a:t>
            </a:r>
            <a:r>
              <a:rPr lang="uk-UA" dirty="0" err="1" smtClean="0"/>
              <a:t>Кілпатрік</a:t>
            </a:r>
            <a:endParaRPr lang="uk-UA" dirty="0" smtClean="0"/>
          </a:p>
          <a:p>
            <a:pPr marL="2595563" indent="280988"/>
            <a:r>
              <a:rPr lang="uk-UA" dirty="0" smtClean="0"/>
              <a:t>В. </a:t>
            </a:r>
            <a:r>
              <a:rPr lang="uk-UA" dirty="0" err="1" smtClean="0"/>
              <a:t>Монда</a:t>
            </a:r>
            <a:endParaRPr lang="uk-UA" dirty="0" smtClean="0"/>
          </a:p>
          <a:p>
            <a:pPr marL="2595563" indent="280988"/>
            <a:r>
              <a:rPr lang="uk-UA" dirty="0" smtClean="0"/>
              <a:t>А. </a:t>
            </a:r>
            <a:r>
              <a:rPr lang="uk-UA" dirty="0" err="1" smtClean="0"/>
              <a:t>Папандреу</a:t>
            </a:r>
            <a:endParaRPr lang="uk-UA" dirty="0" smtClean="0"/>
          </a:p>
          <a:p>
            <a:pPr marL="2595563" indent="280988"/>
            <a:r>
              <a:rPr lang="uk-UA" dirty="0" smtClean="0"/>
              <a:t>Д. </a:t>
            </a:r>
            <a:r>
              <a:rPr lang="uk-UA" dirty="0" err="1" smtClean="0"/>
              <a:t>Снезден</a:t>
            </a:r>
            <a:endParaRPr lang="uk-UA" dirty="0" smtClean="0"/>
          </a:p>
          <a:p>
            <a:pPr marL="2595563" indent="0">
              <a:buNone/>
            </a:pPr>
            <a:endParaRPr lang="uk-UA" dirty="0" smtClean="0"/>
          </a:p>
          <a:p>
            <a:pPr algn="ctr">
              <a:buNone/>
            </a:pPr>
            <a:r>
              <a:rPr lang="uk-UA" b="1" dirty="0" smtClean="0"/>
              <a:t>Метод проекту досліджували:</a:t>
            </a:r>
          </a:p>
          <a:p>
            <a:pPr marL="2595563" indent="280988"/>
            <a:r>
              <a:rPr lang="uk-UA" dirty="0" smtClean="0"/>
              <a:t>В. </a:t>
            </a:r>
            <a:r>
              <a:rPr lang="uk-UA" dirty="0" err="1" smtClean="0"/>
              <a:t>Гузєєв</a:t>
            </a:r>
            <a:endParaRPr lang="uk-UA" dirty="0" smtClean="0"/>
          </a:p>
          <a:p>
            <a:pPr marL="2595563" indent="280988"/>
            <a:r>
              <a:rPr lang="uk-UA" dirty="0" smtClean="0"/>
              <a:t>Д. </a:t>
            </a:r>
            <a:r>
              <a:rPr lang="uk-UA" dirty="0" err="1" smtClean="0"/>
              <a:t>Левітес</a:t>
            </a:r>
            <a:endParaRPr lang="uk-UA" dirty="0" smtClean="0"/>
          </a:p>
          <a:p>
            <a:pPr marL="2595563" indent="280988"/>
            <a:r>
              <a:rPr lang="uk-UA" dirty="0" smtClean="0"/>
              <a:t>В. </a:t>
            </a:r>
            <a:r>
              <a:rPr lang="uk-UA" dirty="0" err="1" smtClean="0"/>
              <a:t>Курцина</a:t>
            </a:r>
            <a:endParaRPr lang="uk-UA" dirty="0" smtClean="0"/>
          </a:p>
          <a:p>
            <a:pPr marL="2595563" indent="280988"/>
            <a:r>
              <a:rPr lang="uk-UA" dirty="0" smtClean="0"/>
              <a:t>Є. </a:t>
            </a:r>
            <a:r>
              <a:rPr lang="uk-UA" dirty="0" err="1" smtClean="0"/>
              <a:t>Полат</a:t>
            </a:r>
            <a:endParaRPr lang="uk-UA" dirty="0" smtClean="0"/>
          </a:p>
          <a:p>
            <a:pPr marL="2595563" indent="280988"/>
            <a:r>
              <a:rPr lang="uk-UA" dirty="0" smtClean="0"/>
              <a:t>Г. </a:t>
            </a:r>
            <a:r>
              <a:rPr lang="uk-UA" dirty="0" err="1" smtClean="0"/>
              <a:t>Селевко</a:t>
            </a:r>
            <a:endParaRPr lang="uk-UA" dirty="0" smtClean="0"/>
          </a:p>
          <a:p>
            <a:pPr marL="2595563" indent="280988"/>
            <a:r>
              <a:rPr lang="uk-UA" dirty="0" smtClean="0"/>
              <a:t>Л. Сергєєва</a:t>
            </a:r>
          </a:p>
          <a:p>
            <a:pPr marL="2595563" indent="280988"/>
            <a:r>
              <a:rPr lang="uk-UA" dirty="0" smtClean="0"/>
              <a:t>К. </a:t>
            </a:r>
            <a:r>
              <a:rPr lang="uk-UA" dirty="0" err="1" smtClean="0"/>
              <a:t>Баханов</a:t>
            </a:r>
            <a:endParaRPr lang="uk-UA" dirty="0" smtClean="0"/>
          </a:p>
          <a:p>
            <a:pPr marL="2595563" indent="280988"/>
            <a:r>
              <a:rPr lang="uk-UA" dirty="0" smtClean="0"/>
              <a:t>А. </a:t>
            </a:r>
            <a:r>
              <a:rPr lang="uk-UA" dirty="0" err="1" smtClean="0"/>
              <a:t>Касперський</a:t>
            </a:r>
            <a:endParaRPr lang="uk-UA" dirty="0" smtClean="0"/>
          </a:p>
          <a:p>
            <a:pPr marL="2595563" indent="280988"/>
            <a:r>
              <a:rPr lang="uk-UA" dirty="0" smtClean="0"/>
              <a:t>О. </a:t>
            </a:r>
            <a:r>
              <a:rPr lang="uk-UA" dirty="0" err="1" smtClean="0"/>
              <a:t>Пєхота</a:t>
            </a:r>
            <a:endParaRPr lang="uk-UA" dirty="0" smtClean="0"/>
          </a:p>
          <a:p>
            <a:pPr marL="2595563" indent="280988"/>
            <a:r>
              <a:rPr lang="uk-UA" dirty="0" smtClean="0"/>
              <a:t>О. </a:t>
            </a:r>
            <a:r>
              <a:rPr lang="uk-UA" dirty="0" err="1" smtClean="0"/>
              <a:t>Пометун</a:t>
            </a:r>
            <a:endParaRPr lang="uk-UA" dirty="0" smtClean="0"/>
          </a:p>
          <a:p>
            <a:pPr marL="2595563" indent="280988"/>
            <a:r>
              <a:rPr lang="uk-UA" dirty="0" smtClean="0"/>
              <a:t>Л. </a:t>
            </a:r>
            <a:r>
              <a:rPr lang="uk-UA" dirty="0" err="1" smtClean="0"/>
              <a:t>Пироженко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14480" y="571480"/>
            <a:ext cx="5715040" cy="704104"/>
          </a:xfrm>
        </p:spPr>
        <p:txBody>
          <a:bodyPr>
            <a:noAutofit/>
          </a:bodyPr>
          <a:lstStyle/>
          <a:p>
            <a:pPr algn="ctr"/>
            <a:r>
              <a:rPr lang="uk-UA" sz="4800" dirty="0" smtClean="0"/>
              <a:t>Вимоги до проекту</a:t>
            </a:r>
            <a:endParaRPr lang="ru-RU" sz="4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895864"/>
          </a:xfrm>
        </p:spPr>
        <p:txBody>
          <a:bodyPr>
            <a:normAutofit fontScale="70000" lnSpcReduction="20000"/>
          </a:bodyPr>
          <a:lstStyle/>
          <a:p>
            <a:r>
              <a:rPr lang="uk-UA" dirty="0" smtClean="0"/>
              <a:t>проект розробляється з ініціативи учнів, але тема може бути запропонована й учителем. Тема для всього класу може бути однією, але шляхи її реалізації в кожній групи можуть бути різними;</a:t>
            </a:r>
          </a:p>
          <a:p>
            <a:r>
              <a:rPr lang="uk-UA" dirty="0" smtClean="0"/>
              <a:t>проект варто робити значущим для найближчого й опосередкованого оточення учнів;</a:t>
            </a:r>
          </a:p>
          <a:p>
            <a:r>
              <a:rPr lang="uk-UA" dirty="0" smtClean="0"/>
              <a:t>робота з проектом має дослідницький характер, моделює роботу в науковій лабораторії й тому необхідно розробити апарат дослідження, обґрунтувати його;</a:t>
            </a:r>
          </a:p>
          <a:p>
            <a:r>
              <a:rPr lang="uk-UA" dirty="0" smtClean="0"/>
              <a:t>проект педагогічно значущий, тобто учні у процесі його здійснення здобувають нові знання, будують нові відносини, опановують </a:t>
            </a:r>
            <a:r>
              <a:rPr lang="uk-UA" dirty="0" err="1" smtClean="0"/>
              <a:t>загальнонавчальні</a:t>
            </a:r>
            <a:r>
              <a:rPr lang="uk-UA" dirty="0" smtClean="0"/>
              <a:t> вміння;</a:t>
            </a:r>
          </a:p>
          <a:p>
            <a:r>
              <a:rPr lang="uk-UA" dirty="0" smtClean="0"/>
              <a:t> проект заздалегідь спланований, сконструйований спільними зусиллями вчителя й учнів, але в той же час у міру його розгортання допускаються гнучкість і зміни;</a:t>
            </a:r>
          </a:p>
          <a:p>
            <a:r>
              <a:rPr lang="uk-UA" dirty="0" smtClean="0"/>
              <a:t>проект рекламується в рамках класу, паралелі, школи з метою підвищення  мотивації учнів у його реалізації, розгортається його спільна значущість;</a:t>
            </a:r>
          </a:p>
          <a:p>
            <a:r>
              <a:rPr lang="uk-UA" dirty="0" smtClean="0"/>
              <a:t>проект реалістичний, має визначену практичну значимість, зорієнтований на можливості учнів; припускається широке розмаїття тем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 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57200" y="1935480"/>
            <a:ext cx="542900" cy="493388"/>
          </a:xfrm>
        </p:spPr>
        <p:txBody>
          <a:bodyPr/>
          <a:lstStyle/>
          <a:p>
            <a:pPr>
              <a:buNone/>
            </a:pPr>
            <a:r>
              <a:rPr lang="uk-UA" dirty="0" smtClean="0"/>
              <a:t> </a:t>
            </a:r>
            <a:endParaRPr lang="ru-RU" dirty="0"/>
          </a:p>
        </p:txBody>
      </p:sp>
      <p:sp>
        <p:nvSpPr>
          <p:cNvPr id="7" name="Блок-схема: знак завершения 6"/>
          <p:cNvSpPr/>
          <p:nvPr/>
        </p:nvSpPr>
        <p:spPr>
          <a:xfrm>
            <a:off x="1785918" y="214290"/>
            <a:ext cx="5429288" cy="571504"/>
          </a:xfrm>
          <a:prstGeom prst="flowChartTerminator">
            <a:avLst/>
          </a:prstGeom>
          <a:solidFill>
            <a:schemeClr val="accent3">
              <a:lumMod val="40000"/>
              <a:lumOff val="60000"/>
              <a:alpha val="3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57158" y="857232"/>
            <a:ext cx="4000528" cy="5857916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3929058" y="285728"/>
            <a:ext cx="1357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Проект</a:t>
            </a:r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500034" y="1000108"/>
            <a:ext cx="3786214" cy="50475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1400" b="1" dirty="0" smtClean="0"/>
              <a:t>Головні умови організації роботи над проектом</a:t>
            </a:r>
          </a:p>
          <a:p>
            <a:pPr>
              <a:buFont typeface="Arial" pitchFamily="34" charset="0"/>
              <a:buChar char="•"/>
            </a:pPr>
            <a:r>
              <a:rPr lang="uk-UA" sz="1400" dirty="0" smtClean="0"/>
              <a:t> знання вчителем особливостей проектної методики, усвідомлення широких можливостей розвитку учнів у процесі проектної діяльності;</a:t>
            </a:r>
          </a:p>
          <a:p>
            <a:pPr>
              <a:buFont typeface="Arial" pitchFamily="34" charset="0"/>
              <a:buChar char="•"/>
            </a:pPr>
            <a:r>
              <a:rPr lang="uk-UA" sz="1400" dirty="0" smtClean="0"/>
              <a:t> навчання учнів володінню технологією проектної діяльності (уміння визначати мету, задачі, бачити предмет дослідження, визначити гіпотезу, планувати власну діяльність і діяльність товаришів); здатність чітко, систематично виконувати сплановану роботу, що є неодмінною умовою для розвитку учнів у процесі реалізації проекту;</a:t>
            </a:r>
          </a:p>
          <a:p>
            <a:pPr>
              <a:buFont typeface="Arial" pitchFamily="34" charset="0"/>
              <a:buChar char="•"/>
            </a:pPr>
            <a:r>
              <a:rPr lang="uk-UA" sz="1400" dirty="0" smtClean="0"/>
              <a:t> прагнення учнів брати участь у роботі над проектом;</a:t>
            </a:r>
          </a:p>
          <a:p>
            <a:pPr>
              <a:buFont typeface="Arial" pitchFamily="34" charset="0"/>
              <a:buChar char="•"/>
            </a:pPr>
            <a:r>
              <a:rPr lang="uk-UA" sz="1400" dirty="0" smtClean="0"/>
              <a:t> визначення рівня оволодіння знаннями з предмета й </a:t>
            </a:r>
            <a:r>
              <a:rPr lang="uk-UA" sz="1400" dirty="0" err="1" smtClean="0"/>
              <a:t>загальнонавчальними</a:t>
            </a:r>
            <a:r>
              <a:rPr lang="uk-UA" sz="1400" dirty="0" smtClean="0"/>
              <a:t> інтелектуальними уміннями;</a:t>
            </a:r>
          </a:p>
          <a:p>
            <a:pPr>
              <a:buFont typeface="Arial" pitchFamily="34" charset="0"/>
              <a:buChar char="•"/>
            </a:pPr>
            <a:r>
              <a:rPr lang="uk-UA" sz="1400" dirty="0" smtClean="0"/>
              <a:t> доводити проект до кінця, поетапно узгодивши проміжні результати з учителем;</a:t>
            </a:r>
          </a:p>
          <a:p>
            <a:pPr>
              <a:buFont typeface="Arial" pitchFamily="34" charset="0"/>
              <a:buChar char="•"/>
            </a:pPr>
            <a:r>
              <a:rPr lang="uk-UA" sz="1400" dirty="0" smtClean="0"/>
              <a:t> наявність інформації щодо роботи над проектом</a:t>
            </a: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4500562" y="857232"/>
            <a:ext cx="4214842" cy="578647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4572000" y="1000108"/>
            <a:ext cx="4143404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1400" b="1" dirty="0" smtClean="0"/>
              <a:t>Основні вимоги до використання проектів</a:t>
            </a:r>
          </a:p>
          <a:p>
            <a:pPr>
              <a:buFont typeface="Arial" pitchFamily="34" charset="0"/>
              <a:buChar char="•"/>
            </a:pPr>
            <a:r>
              <a:rPr lang="uk-UA" sz="1400" dirty="0" smtClean="0"/>
              <a:t> наявність значущої в дослідницькому, творчому плані проблеми, яка вимагає дослідницького пошуку для її розв'язання;</a:t>
            </a:r>
          </a:p>
          <a:p>
            <a:pPr>
              <a:buFont typeface="Arial" pitchFamily="34" charset="0"/>
              <a:buChar char="•"/>
            </a:pPr>
            <a:r>
              <a:rPr lang="uk-UA" sz="1400" dirty="0" smtClean="0"/>
              <a:t> практична, теоретична, пізнавальна значущість передбачуваних результатів;</a:t>
            </a:r>
          </a:p>
          <a:p>
            <a:pPr>
              <a:buFont typeface="Arial" pitchFamily="34" charset="0"/>
              <a:buChar char="•"/>
            </a:pPr>
            <a:r>
              <a:rPr lang="uk-UA" sz="1400" dirty="0" smtClean="0"/>
              <a:t> самостійна (індивідуальна, парна, групова) діяльність учнів;</a:t>
            </a:r>
          </a:p>
          <a:p>
            <a:pPr>
              <a:buFont typeface="Arial" pitchFamily="34" charset="0"/>
              <a:buChar char="•"/>
            </a:pPr>
            <a:r>
              <a:rPr lang="uk-UA" sz="1400" dirty="0" smtClean="0"/>
              <a:t> визначення кінцевих цілей спільних/ індивідуальних проектів; </a:t>
            </a:r>
          </a:p>
          <a:p>
            <a:pPr>
              <a:buFont typeface="Arial" pitchFamily="34" charset="0"/>
              <a:buChar char="•"/>
            </a:pPr>
            <a:r>
              <a:rPr lang="uk-UA" sz="1400" dirty="0" smtClean="0"/>
              <a:t> визначення базових знань із різних областей, необхідних для роботи над проектом;</a:t>
            </a:r>
          </a:p>
          <a:p>
            <a:pPr>
              <a:buFont typeface="Arial" pitchFamily="34" charset="0"/>
              <a:buChar char="•"/>
            </a:pPr>
            <a:r>
              <a:rPr lang="uk-UA" sz="1400" dirty="0" smtClean="0"/>
              <a:t> структурування змістовної частини проекту     ( із зазначенням поетапних результатів);</a:t>
            </a:r>
          </a:p>
          <a:p>
            <a:pPr>
              <a:buFont typeface="Arial" pitchFamily="34" charset="0"/>
              <a:buChar char="•"/>
            </a:pPr>
            <a:r>
              <a:rPr lang="uk-UA" sz="1400" dirty="0" smtClean="0"/>
              <a:t> використання дослідницьких методів: визначення проблеми, завдань дослідження, які випливають із проблем, висунення гіпотези їх розв'язання, обговорення методів дослідження, оформлення кінцевих результатів, аналіз отриманих даних, підбиття підсумків, коригування, висновки;</a:t>
            </a:r>
          </a:p>
          <a:p>
            <a:pPr>
              <a:buFont typeface="Arial" pitchFamily="34" charset="0"/>
              <a:buChar char="•"/>
            </a:pPr>
            <a:r>
              <a:rPr lang="uk-UA" sz="1400" dirty="0" smtClean="0"/>
              <a:t> результати виконаних проектів повинні бути матеріальними, тобто оформлені у визначений спосіб ( відеофільм, комп'ютерна газета, презентація тощо)</a:t>
            </a:r>
            <a:endParaRPr lang="ru-RU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ик 13"/>
          <p:cNvSpPr/>
          <p:nvPr/>
        </p:nvSpPr>
        <p:spPr>
          <a:xfrm>
            <a:off x="5286380" y="4643446"/>
            <a:ext cx="2857520" cy="928694"/>
          </a:xfrm>
          <a:prstGeom prst="rect">
            <a:avLst/>
          </a:prstGeom>
          <a:solidFill>
            <a:schemeClr val="accent1">
              <a:alpha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r>
              <a:rPr lang="uk-UA" sz="1400" dirty="0" smtClean="0">
                <a:solidFill>
                  <a:schemeClr val="tx1"/>
                </a:solidFill>
              </a:rPr>
              <a:t> збір необхідної інформації;</a:t>
            </a:r>
          </a:p>
          <a:p>
            <a:pPr>
              <a:buFont typeface="Arial" pitchFamily="34" charset="0"/>
              <a:buChar char="•"/>
            </a:pPr>
            <a:r>
              <a:rPr lang="uk-UA" sz="1400" dirty="0" smtClean="0">
                <a:solidFill>
                  <a:schemeClr val="tx1"/>
                </a:solidFill>
              </a:rPr>
              <a:t> аналіз зібраної інформації;</a:t>
            </a:r>
          </a:p>
          <a:p>
            <a:pPr>
              <a:buFont typeface="Arial" pitchFamily="34" charset="0"/>
              <a:buChar char="•"/>
            </a:pPr>
            <a:r>
              <a:rPr lang="uk-UA" sz="1400" dirty="0" smtClean="0">
                <a:solidFill>
                  <a:schemeClr val="tx1"/>
                </a:solidFill>
              </a:rPr>
              <a:t> висновки, пропозиції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000100" y="4714884"/>
            <a:ext cx="2786082" cy="714380"/>
          </a:xfrm>
          <a:prstGeom prst="rect">
            <a:avLst/>
          </a:prstGeom>
          <a:solidFill>
            <a:schemeClr val="accent1">
              <a:alpha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chemeClr val="tx1"/>
                </a:solidFill>
              </a:rPr>
              <a:t>Дослідження теми проекту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5286380" y="3429000"/>
            <a:ext cx="2857520" cy="928694"/>
          </a:xfrm>
          <a:prstGeom prst="rect">
            <a:avLst/>
          </a:prstGeom>
          <a:solidFill>
            <a:schemeClr val="accent1">
              <a:alpha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r>
              <a:rPr lang="uk-UA" sz="1400" dirty="0" smtClean="0">
                <a:solidFill>
                  <a:schemeClr val="tx1"/>
                </a:solidFill>
              </a:rPr>
              <a:t> визначення джерел інформації;</a:t>
            </a:r>
          </a:p>
          <a:p>
            <a:pPr>
              <a:buFont typeface="Arial" pitchFamily="34" charset="0"/>
              <a:buChar char="•"/>
            </a:pPr>
            <a:r>
              <a:rPr lang="uk-UA" sz="1400" dirty="0" smtClean="0">
                <a:solidFill>
                  <a:schemeClr val="tx1"/>
                </a:solidFill>
              </a:rPr>
              <a:t> опис бажаних кінцевих  результатів;</a:t>
            </a:r>
          </a:p>
          <a:p>
            <a:pPr>
              <a:buFont typeface="Arial" pitchFamily="34" charset="0"/>
              <a:buChar char="•"/>
            </a:pPr>
            <a:r>
              <a:rPr lang="uk-UA" sz="1400" dirty="0" smtClean="0">
                <a:solidFill>
                  <a:schemeClr val="tx1"/>
                </a:solidFill>
              </a:rPr>
              <a:t> розподіл завдань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000100" y="3429000"/>
            <a:ext cx="2786082" cy="714380"/>
          </a:xfrm>
          <a:prstGeom prst="rect">
            <a:avLst/>
          </a:prstGeom>
          <a:solidFill>
            <a:schemeClr val="accent1">
              <a:alpha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chemeClr val="tx1"/>
                </a:solidFill>
              </a:rPr>
              <a:t>Планування діяльності в проекті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286380" y="2214554"/>
            <a:ext cx="2857520" cy="928694"/>
          </a:xfrm>
          <a:prstGeom prst="rect">
            <a:avLst/>
          </a:prstGeom>
          <a:solidFill>
            <a:schemeClr val="accent1">
              <a:alpha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r>
              <a:rPr lang="uk-UA" sz="1400" dirty="0" smtClean="0">
                <a:solidFill>
                  <a:schemeClr val="tx1"/>
                </a:solidFill>
              </a:rPr>
              <a:t> визначення теми й мети проекту;</a:t>
            </a:r>
          </a:p>
          <a:p>
            <a:pPr>
              <a:buFont typeface="Arial" pitchFamily="34" charset="0"/>
              <a:buChar char="•"/>
            </a:pPr>
            <a:r>
              <a:rPr lang="uk-UA" sz="1400" dirty="0" smtClean="0">
                <a:solidFill>
                  <a:schemeClr val="tx1"/>
                </a:solidFill>
              </a:rPr>
              <a:t> формулювання проблеми;</a:t>
            </a:r>
          </a:p>
          <a:p>
            <a:pPr>
              <a:buFont typeface="Arial" pitchFamily="34" charset="0"/>
              <a:buChar char="•"/>
            </a:pPr>
            <a:r>
              <a:rPr lang="uk-UA" sz="1400" dirty="0" smtClean="0">
                <a:solidFill>
                  <a:schemeClr val="tx1"/>
                </a:solidFill>
              </a:rPr>
              <a:t> гіпотези щодо її розв'язання 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000100" y="2285992"/>
            <a:ext cx="2786082" cy="714380"/>
          </a:xfrm>
          <a:prstGeom prst="rect">
            <a:avLst/>
          </a:prstGeom>
          <a:solidFill>
            <a:schemeClr val="accent1">
              <a:alpha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chemeClr val="tx1"/>
                </a:solidFill>
              </a:rPr>
              <a:t>Організація проекту</a:t>
            </a:r>
            <a:endParaRPr lang="ru-RU" dirty="0" smtClean="0">
              <a:solidFill>
                <a:schemeClr val="tx1"/>
              </a:solidFill>
            </a:endParaRPr>
          </a:p>
        </p:txBody>
      </p:sp>
      <p:sp>
        <p:nvSpPr>
          <p:cNvPr id="8" name="Блок-схема: знак завершения 7"/>
          <p:cNvSpPr/>
          <p:nvPr/>
        </p:nvSpPr>
        <p:spPr>
          <a:xfrm>
            <a:off x="5429256" y="1285860"/>
            <a:ext cx="2643206" cy="500066"/>
          </a:xfrm>
          <a:prstGeom prst="flowChartTerminator">
            <a:avLst/>
          </a:prstGeom>
          <a:solidFill>
            <a:schemeClr val="accent1">
              <a:alpha val="7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chemeClr val="tx1"/>
                </a:solidFill>
              </a:rPr>
              <a:t>Діяльність учасників 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" name="Блок-схема: знак завершения 6"/>
          <p:cNvSpPr/>
          <p:nvPr/>
        </p:nvSpPr>
        <p:spPr>
          <a:xfrm>
            <a:off x="1000100" y="1285860"/>
            <a:ext cx="2571768" cy="500066"/>
          </a:xfrm>
          <a:prstGeom prst="flowChartTerminator">
            <a:avLst/>
          </a:prstGeom>
          <a:solidFill>
            <a:schemeClr val="accent1">
              <a:alpha val="7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chemeClr val="tx1"/>
                </a:solidFill>
              </a:rPr>
              <a:t>Етапи проектування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" name="Блок-схема: знак завершения 5"/>
          <p:cNvSpPr/>
          <p:nvPr/>
        </p:nvSpPr>
        <p:spPr>
          <a:xfrm>
            <a:off x="1142976" y="500042"/>
            <a:ext cx="6786610" cy="500066"/>
          </a:xfrm>
          <a:prstGeom prst="flowChartTerminator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b="1" dirty="0" smtClean="0">
                <a:solidFill>
                  <a:schemeClr val="tx1"/>
                </a:solidFill>
              </a:rPr>
              <a:t>Алгоритм роботи над проектом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72330" y="704088"/>
            <a:ext cx="1614470" cy="367458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 </a:t>
            </a:r>
            <a:endParaRPr lang="ru-RU" dirty="0"/>
          </a:p>
        </p:txBody>
      </p:sp>
      <p:sp>
        <p:nvSpPr>
          <p:cNvPr id="15" name="TextBox 14"/>
          <p:cNvSpPr txBox="1"/>
          <p:nvPr/>
        </p:nvSpPr>
        <p:spPr>
          <a:xfrm>
            <a:off x="8701568" y="747293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 </a:t>
            </a:r>
            <a:endParaRPr lang="ru-RU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5286380" y="5786454"/>
            <a:ext cx="2857520" cy="928694"/>
          </a:xfrm>
          <a:prstGeom prst="rect">
            <a:avLst/>
          </a:prstGeom>
          <a:solidFill>
            <a:schemeClr val="accent1">
              <a:alpha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r>
              <a:rPr lang="uk-UA" sz="1400" dirty="0" smtClean="0">
                <a:solidFill>
                  <a:schemeClr val="tx1"/>
                </a:solidFill>
              </a:rPr>
              <a:t> оформлення результату;</a:t>
            </a:r>
          </a:p>
          <a:p>
            <a:pPr>
              <a:buFont typeface="Arial" pitchFamily="34" charset="0"/>
              <a:buChar char="•"/>
            </a:pPr>
            <a:r>
              <a:rPr lang="uk-UA" sz="1400" dirty="0" smtClean="0">
                <a:solidFill>
                  <a:schemeClr val="tx1"/>
                </a:solidFill>
              </a:rPr>
              <a:t> демонстрація (презентація) результату;</a:t>
            </a:r>
          </a:p>
          <a:p>
            <a:pPr>
              <a:buFont typeface="Arial" pitchFamily="34" charset="0"/>
              <a:buChar char="•"/>
            </a:pPr>
            <a:r>
              <a:rPr lang="uk-UA" sz="1400" dirty="0" smtClean="0">
                <a:solidFill>
                  <a:schemeClr val="tx1"/>
                </a:solidFill>
              </a:rPr>
              <a:t> оцінка й підбиття підсумків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21" name="Содержимое 20"/>
          <p:cNvSpPr>
            <a:spLocks noGrp="1"/>
          </p:cNvSpPr>
          <p:nvPr>
            <p:ph idx="1"/>
          </p:nvPr>
        </p:nvSpPr>
        <p:spPr>
          <a:xfrm>
            <a:off x="8358214" y="1857364"/>
            <a:ext cx="328586" cy="4467236"/>
          </a:xfrm>
        </p:spPr>
        <p:txBody>
          <a:bodyPr/>
          <a:lstStyle/>
          <a:p>
            <a:pPr>
              <a:buNone/>
            </a:pPr>
            <a:r>
              <a:rPr lang="uk-UA" dirty="0" smtClean="0"/>
              <a:t> </a:t>
            </a:r>
            <a:endParaRPr lang="ru-RU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1000100" y="5857892"/>
            <a:ext cx="2786082" cy="714380"/>
          </a:xfrm>
          <a:prstGeom prst="rect">
            <a:avLst/>
          </a:prstGeom>
          <a:solidFill>
            <a:schemeClr val="accent1">
              <a:alpha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chemeClr val="tx1"/>
                </a:solidFill>
              </a:rPr>
              <a:t>Результати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3" name="Стрелка вправо 22"/>
          <p:cNvSpPr/>
          <p:nvPr/>
        </p:nvSpPr>
        <p:spPr>
          <a:xfrm>
            <a:off x="3929058" y="2571744"/>
            <a:ext cx="1000132" cy="1428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Стрелка вправо 23"/>
          <p:cNvSpPr/>
          <p:nvPr/>
        </p:nvSpPr>
        <p:spPr>
          <a:xfrm>
            <a:off x="3929058" y="3714752"/>
            <a:ext cx="1000132" cy="1428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Стрелка вправо 24"/>
          <p:cNvSpPr/>
          <p:nvPr/>
        </p:nvSpPr>
        <p:spPr>
          <a:xfrm>
            <a:off x="3929058" y="4929198"/>
            <a:ext cx="1000132" cy="1428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Стрелка вправо 25"/>
          <p:cNvSpPr/>
          <p:nvPr/>
        </p:nvSpPr>
        <p:spPr>
          <a:xfrm>
            <a:off x="3929058" y="6143644"/>
            <a:ext cx="928694" cy="1428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Стрелка вниз 27"/>
          <p:cNvSpPr/>
          <p:nvPr/>
        </p:nvSpPr>
        <p:spPr>
          <a:xfrm>
            <a:off x="2071670" y="1928802"/>
            <a:ext cx="285752" cy="28575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Стрелка вниз 28"/>
          <p:cNvSpPr/>
          <p:nvPr/>
        </p:nvSpPr>
        <p:spPr>
          <a:xfrm>
            <a:off x="2071670" y="3071810"/>
            <a:ext cx="285752" cy="28575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Стрелка вниз 29"/>
          <p:cNvSpPr/>
          <p:nvPr/>
        </p:nvSpPr>
        <p:spPr>
          <a:xfrm>
            <a:off x="2071670" y="4286256"/>
            <a:ext cx="285752" cy="28575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Стрелка вниз 30"/>
          <p:cNvSpPr/>
          <p:nvPr/>
        </p:nvSpPr>
        <p:spPr>
          <a:xfrm>
            <a:off x="2071670" y="5500702"/>
            <a:ext cx="285752" cy="28575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58214" y="704088"/>
            <a:ext cx="328586" cy="796086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 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000107"/>
          <a:ext cx="8229600" cy="52864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6" name="Прямая со стрелкой 5"/>
          <p:cNvCxnSpPr/>
          <p:nvPr/>
        </p:nvCxnSpPr>
        <p:spPr>
          <a:xfrm rot="10800000" flipV="1">
            <a:off x="3071802" y="2643182"/>
            <a:ext cx="1500198" cy="785818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 rot="5400000">
            <a:off x="3571074" y="3643314"/>
            <a:ext cx="2001058" cy="794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>
            <a:off x="4572000" y="2643182"/>
            <a:ext cx="1500198" cy="785818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 rot="5400000">
            <a:off x="2821769" y="2893215"/>
            <a:ext cx="2000264" cy="1500198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 rot="16200000" flipH="1">
            <a:off x="4286248" y="2928934"/>
            <a:ext cx="2071702" cy="1500198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303</TotalTime>
  <Words>1014</Words>
  <Application>Microsoft Office PowerPoint</Application>
  <PresentationFormat>Экран (4:3)</PresentationFormat>
  <Paragraphs>168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Поток</vt:lpstr>
      <vt:lpstr>Використання методу проектів як один із шляхів створення умов для творчої самореалізації учнів при вивченні історії</vt:lpstr>
      <vt:lpstr> </vt:lpstr>
      <vt:lpstr>Проект – (від лат. …) “ викинутий уперед ”,  “ той, що висувається ”, “ той, що впадає в око ”</vt:lpstr>
      <vt:lpstr> </vt:lpstr>
      <vt:lpstr> </vt:lpstr>
      <vt:lpstr>Вимоги до проекту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Вдячні за увагу!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Використання методу проектів як один із шляхів створення умов для творчої самореалізації учнів при вивченні історії</dc:title>
  <dc:creator>User-PC</dc:creator>
  <cp:lastModifiedBy>User</cp:lastModifiedBy>
  <cp:revision>35</cp:revision>
  <dcterms:created xsi:type="dcterms:W3CDTF">2019-05-26T12:13:27Z</dcterms:created>
  <dcterms:modified xsi:type="dcterms:W3CDTF">2019-07-04T07:58:50Z</dcterms:modified>
</cp:coreProperties>
</file>